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9" r:id="rId4"/>
  </p:sldMasterIdLst>
  <p:notesMasterIdLst>
    <p:notesMasterId r:id="rId36"/>
  </p:notesMasterIdLst>
  <p:handoutMasterIdLst>
    <p:handoutMasterId r:id="rId37"/>
  </p:handoutMasterIdLst>
  <p:sldIdLst>
    <p:sldId id="277" r:id="rId5"/>
    <p:sldId id="296" r:id="rId6"/>
    <p:sldId id="297" r:id="rId7"/>
    <p:sldId id="278" r:id="rId8"/>
    <p:sldId id="285" r:id="rId9"/>
    <p:sldId id="283" r:id="rId10"/>
    <p:sldId id="303" r:id="rId11"/>
    <p:sldId id="282" r:id="rId12"/>
    <p:sldId id="305" r:id="rId13"/>
    <p:sldId id="300" r:id="rId14"/>
    <p:sldId id="286" r:id="rId15"/>
    <p:sldId id="280" r:id="rId16"/>
    <p:sldId id="287" r:id="rId17"/>
    <p:sldId id="284" r:id="rId18"/>
    <p:sldId id="311" r:id="rId19"/>
    <p:sldId id="302" r:id="rId20"/>
    <p:sldId id="289" r:id="rId21"/>
    <p:sldId id="290" r:id="rId22"/>
    <p:sldId id="298" r:id="rId23"/>
    <p:sldId id="281" r:id="rId24"/>
    <p:sldId id="291" r:id="rId25"/>
    <p:sldId id="312" r:id="rId26"/>
    <p:sldId id="313" r:id="rId27"/>
    <p:sldId id="306" r:id="rId28"/>
    <p:sldId id="292" r:id="rId29"/>
    <p:sldId id="293" r:id="rId30"/>
    <p:sldId id="299" r:id="rId31"/>
    <p:sldId id="308" r:id="rId32"/>
    <p:sldId id="295" r:id="rId33"/>
    <p:sldId id="304" r:id="rId34"/>
    <p:sldId id="307"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FF"/>
    <a:srgbClr val="FFCCCC"/>
    <a:srgbClr val="0EF2F2"/>
    <a:srgbClr val="5B6770"/>
    <a:srgbClr val="000000"/>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84" autoAdjust="0"/>
    <p:restoredTop sz="72311" autoAdjust="0"/>
  </p:normalViewPr>
  <p:slideViewPr>
    <p:cSldViewPr>
      <p:cViewPr varScale="1">
        <p:scale>
          <a:sx n="83" d="100"/>
          <a:sy n="83" d="100"/>
        </p:scale>
        <p:origin x="-24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brander.COC\presentations\CNAM2012\bieber_slide_raw_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fugler\AppData\Local\Microsoft\Windows\Temporary%20Internet%20Files\Content.Outlook\S5RS0WHT\WCWWA2016_BreakOdd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ocdata1\rbrander$\history_estimate_20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fugler\AppData\Local\Microsoft\Windows\Temporary%20Internet%20Files\Content.Outlook\S5RS0WHT\WCWWA2016_BreakOdd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fugler\AppData\Local\Microsoft\Windows\Temporary%20Internet%20Files\Content.Outlook\S5RS0WHT\WCWWA2016_BreakOdd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rbrander.COC\Downloads\model_adjust_to_reality2.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Jfugler\AppData\Roaming\OpenText\OTEdit\EC_documentmanagement\c90551288\build_Prob_Table2_7pre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pivotSource>
    <c:name>[bieber_slide_raw_data.xlsx]Sheet3!PivotTable1</c:name>
    <c:fmtId val="-1"/>
  </c:pivotSource>
  <c:chart>
    <c:autoTitleDeleted val="1"/>
    <c:pivotFmts>
      <c:pivotFmt>
        <c:idx val="0"/>
        <c:marker>
          <c:symbol val="none"/>
        </c:marker>
        <c:dLbl>
          <c:idx val="0"/>
          <c:spPr/>
          <c:txPr>
            <a:bodyPr/>
            <a:lstStyle/>
            <a:p>
              <a:pPr>
                <a:defRPr sz="1800" baseline="0"/>
              </a:pPr>
              <a:endParaRPr lang="en-US"/>
            </a:p>
          </c:txPr>
          <c:showLegendKey val="0"/>
          <c:showVal val="1"/>
          <c:showCatName val="1"/>
          <c:showSerName val="0"/>
          <c:showPercent val="0"/>
          <c:showBubbleSize val="0"/>
          <c:separator>
</c:separator>
        </c:dLbl>
      </c:pivotFmt>
      <c:pivotFmt>
        <c:idx val="1"/>
        <c:spPr>
          <a:solidFill>
            <a:srgbClr val="00B050"/>
          </a:solidFill>
        </c:spPr>
      </c:pivotFmt>
      <c:pivotFmt>
        <c:idx val="2"/>
        <c:spPr>
          <a:solidFill>
            <a:srgbClr val="0070C0"/>
          </a:solidFill>
        </c:spPr>
      </c:pivotFmt>
      <c:pivotFmt>
        <c:idx val="3"/>
        <c:spPr>
          <a:solidFill>
            <a:srgbClr val="FFFF00"/>
          </a:solidFill>
        </c:spPr>
      </c:pivotFmt>
      <c:pivotFmt>
        <c:idx val="4"/>
        <c:spPr>
          <a:solidFill>
            <a:srgbClr val="002060"/>
          </a:solidFill>
        </c:spPr>
        <c:dLbl>
          <c:idx val="0"/>
          <c:layout>
            <c:manualLayout>
              <c:x val="-0.10867766900057374"/>
              <c:y val="-1.8381344307270245E-2"/>
            </c:manualLayout>
          </c:layout>
          <c:showLegendKey val="0"/>
          <c:showVal val="1"/>
          <c:showCatName val="1"/>
          <c:showSerName val="0"/>
          <c:showPercent val="0"/>
          <c:showBubbleSize val="0"/>
          <c:separator>
</c:separator>
        </c:dLbl>
      </c:pivotFmt>
      <c:pivotFmt>
        <c:idx val="5"/>
        <c:marker>
          <c:symbol val="none"/>
        </c:marker>
        <c:dLbl>
          <c:idx val="0"/>
          <c:spPr/>
          <c:txPr>
            <a:bodyPr/>
            <a:lstStyle/>
            <a:p>
              <a:pPr>
                <a:defRPr sz="1800" baseline="0"/>
              </a:pPr>
              <a:endParaRPr lang="en-US"/>
            </a:p>
          </c:txPr>
          <c:showLegendKey val="0"/>
          <c:showVal val="1"/>
          <c:showCatName val="1"/>
          <c:showSerName val="0"/>
          <c:showPercent val="0"/>
          <c:showBubbleSize val="0"/>
          <c:separator>
</c:separator>
        </c:dLbl>
      </c:pivotFmt>
      <c:pivotFmt>
        <c:idx val="6"/>
        <c:spPr>
          <a:solidFill>
            <a:srgbClr val="00B050"/>
          </a:solidFill>
        </c:spPr>
      </c:pivotFmt>
      <c:pivotFmt>
        <c:idx val="7"/>
        <c:spPr>
          <a:solidFill>
            <a:srgbClr val="002060"/>
          </a:solidFill>
        </c:spPr>
        <c:dLbl>
          <c:idx val="0"/>
          <c:layout>
            <c:manualLayout>
              <c:x val="-0.10867766900057374"/>
              <c:y val="-1.8381344307270245E-2"/>
            </c:manualLayout>
          </c:layout>
          <c:showLegendKey val="0"/>
          <c:showVal val="1"/>
          <c:showCatName val="1"/>
          <c:showSerName val="0"/>
          <c:showPercent val="0"/>
          <c:showBubbleSize val="0"/>
          <c:separator>
</c:separator>
        </c:dLbl>
      </c:pivotFmt>
      <c:pivotFmt>
        <c:idx val="8"/>
        <c:spPr>
          <a:solidFill>
            <a:srgbClr val="FFFF00"/>
          </a:solidFill>
        </c:spPr>
      </c:pivotFmt>
      <c:pivotFmt>
        <c:idx val="9"/>
        <c:spPr>
          <a:solidFill>
            <a:srgbClr val="0070C0"/>
          </a:solidFill>
        </c:spPr>
      </c:pivotFmt>
    </c:pivotFmts>
    <c:plotArea>
      <c:layout/>
      <c:pieChart>
        <c:varyColors val="1"/>
        <c:ser>
          <c:idx val="0"/>
          <c:order val="0"/>
          <c:tx>
            <c:strRef>
              <c:f>Sheet3!$C$3:$C$4</c:f>
              <c:strCache>
                <c:ptCount val="1"/>
                <c:pt idx="0">
                  <c:v>Total</c:v>
                </c:pt>
              </c:strCache>
            </c:strRef>
          </c:tx>
          <c:dPt>
            <c:idx val="0"/>
            <c:bubble3D val="0"/>
            <c:spPr>
              <a:solidFill>
                <a:srgbClr val="00B050"/>
              </a:solidFill>
            </c:spPr>
          </c:dPt>
          <c:dPt>
            <c:idx val="1"/>
            <c:bubble3D val="0"/>
            <c:spPr>
              <a:solidFill>
                <a:schemeClr val="bg1">
                  <a:lumMod val="50000"/>
                </a:schemeClr>
              </a:solidFill>
            </c:spPr>
          </c:dPt>
          <c:dPt>
            <c:idx val="2"/>
            <c:bubble3D val="0"/>
            <c:spPr>
              <a:solidFill>
                <a:srgbClr val="FFFF00"/>
              </a:solidFill>
            </c:spPr>
          </c:dPt>
          <c:dPt>
            <c:idx val="3"/>
            <c:bubble3D val="0"/>
            <c:spPr>
              <a:solidFill>
                <a:srgbClr val="0070C0"/>
              </a:solidFill>
            </c:spPr>
          </c:dPt>
          <c:dPt>
            <c:idx val="4"/>
            <c:bubble3D val="0"/>
            <c:spPr>
              <a:solidFill>
                <a:srgbClr val="0EF2F2"/>
              </a:solidFill>
            </c:spPr>
          </c:dPt>
          <c:dLbls>
            <c:dLbl>
              <c:idx val="1"/>
              <c:layout>
                <c:manualLayout>
                  <c:x val="7.6044400699912515E-2"/>
                  <c:y val="-0.13575228272522263"/>
                </c:manualLayout>
              </c:layout>
              <c:spPr/>
              <c:txPr>
                <a:bodyPr/>
                <a:lstStyle/>
                <a:p>
                  <a:pPr>
                    <a:defRPr sz="1800" b="1" baseline="0">
                      <a:solidFill>
                        <a:schemeClr val="bg1"/>
                      </a:solidFill>
                      <a:latin typeface="Georgia" panose="02040502050405020303" pitchFamily="18" charset="0"/>
                    </a:defRPr>
                  </a:pPr>
                  <a:endParaRPr lang="en-US"/>
                </a:p>
              </c:txPr>
              <c:showLegendKey val="0"/>
              <c:showVal val="1"/>
              <c:showCatName val="1"/>
              <c:showSerName val="0"/>
              <c:showPercent val="0"/>
              <c:showBubbleSize val="0"/>
              <c:separator>
</c:separator>
            </c:dLbl>
            <c:dLbl>
              <c:idx val="3"/>
              <c:layout/>
              <c:spPr/>
              <c:txPr>
                <a:bodyPr/>
                <a:lstStyle/>
                <a:p>
                  <a:pPr>
                    <a:defRPr sz="1800" b="1" baseline="0">
                      <a:solidFill>
                        <a:schemeClr val="bg1"/>
                      </a:solidFill>
                      <a:latin typeface="Georgia" panose="02040502050405020303" pitchFamily="18" charset="0"/>
                    </a:defRPr>
                  </a:pPr>
                  <a:endParaRPr lang="en-US"/>
                </a:p>
              </c:txPr>
              <c:showLegendKey val="0"/>
              <c:showVal val="1"/>
              <c:showCatName val="1"/>
              <c:showSerName val="0"/>
              <c:showPercent val="0"/>
              <c:showBubbleSize val="0"/>
            </c:dLbl>
            <c:txPr>
              <a:bodyPr/>
              <a:lstStyle/>
              <a:p>
                <a:pPr>
                  <a:defRPr sz="1800" b="1" baseline="0">
                    <a:latin typeface="Georgia" panose="02040502050405020303" pitchFamily="18" charset="0"/>
                  </a:defRPr>
                </a:pPr>
                <a:endParaRPr lang="en-US"/>
              </a:p>
            </c:txPr>
            <c:showLegendKey val="0"/>
            <c:showVal val="1"/>
            <c:showCatName val="1"/>
            <c:showSerName val="0"/>
            <c:showPercent val="0"/>
            <c:showBubbleSize val="0"/>
            <c:separator>
</c:separator>
            <c:showLeaderLines val="1"/>
          </c:dLbls>
          <c:cat>
            <c:strRef>
              <c:f>Sheet3!$B$5:$B$10</c:f>
              <c:strCache>
                <c:ptCount val="5"/>
                <c:pt idx="0">
                  <c:v>Plastic</c:v>
                </c:pt>
                <c:pt idx="1">
                  <c:v>Other</c:v>
                </c:pt>
                <c:pt idx="2">
                  <c:v>YDI</c:v>
                </c:pt>
                <c:pt idx="3">
                  <c:v>Cast Iron</c:v>
                </c:pt>
                <c:pt idx="4">
                  <c:v>DI</c:v>
                </c:pt>
              </c:strCache>
            </c:strRef>
          </c:cat>
          <c:val>
            <c:numRef>
              <c:f>Sheet3!$C$5:$C$10</c:f>
              <c:numCache>
                <c:formatCode>_(* #,##0_);_(* \(#,##0\);_(* "-"??_);_(@_)</c:formatCode>
                <c:ptCount val="5"/>
                <c:pt idx="0">
                  <c:v>2440830.4072999982</c:v>
                </c:pt>
                <c:pt idx="1">
                  <c:v>451123.15750000003</c:v>
                </c:pt>
                <c:pt idx="2">
                  <c:v>641338.61730000039</c:v>
                </c:pt>
                <c:pt idx="3">
                  <c:v>844206.41069999908</c:v>
                </c:pt>
                <c:pt idx="4">
                  <c:v>455512.97910000093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sz="2400" dirty="0"/>
              <a:t>Break Probability vs. Material Type</a:t>
            </a:r>
          </a:p>
        </c:rich>
      </c:tx>
      <c:layout>
        <c:manualLayout>
          <c:xMode val="edge"/>
          <c:yMode val="edge"/>
          <c:x val="0.16576006124234471"/>
          <c:y val="0"/>
        </c:manualLayout>
      </c:layout>
      <c:overlay val="0"/>
    </c:title>
    <c:autoTitleDeleted val="0"/>
    <c:plotArea>
      <c:layout>
        <c:manualLayout>
          <c:layoutTarget val="inner"/>
          <c:xMode val="edge"/>
          <c:yMode val="edge"/>
          <c:x val="0.15849956255468067"/>
          <c:y val="0.10159842519685039"/>
          <c:w val="0.5413917322834646"/>
          <c:h val="0.75247019122609682"/>
        </c:manualLayout>
      </c:layout>
      <c:lineChart>
        <c:grouping val="standard"/>
        <c:varyColors val="0"/>
        <c:ser>
          <c:idx val="0"/>
          <c:order val="0"/>
          <c:tx>
            <c:strRef>
              <c:f>OddsVsM!$H$8</c:f>
              <c:strCache>
                <c:ptCount val="1"/>
                <c:pt idx="0">
                  <c:v>Spun CI (thin)</c:v>
                </c:pt>
              </c:strCache>
            </c:strRef>
          </c:tx>
          <c:spPr>
            <a:ln w="76200">
              <a:solidFill>
                <a:schemeClr val="bg2">
                  <a:lumMod val="50000"/>
                </a:schemeClr>
              </a:solidFill>
            </a:ln>
          </c:spPr>
          <c:marker>
            <c:symbol val="none"/>
          </c:marker>
          <c:cat>
            <c:numRef>
              <c:f>OddsVsM!$G$9:$G$11</c:f>
              <c:numCache>
                <c:formatCode>General</c:formatCode>
                <c:ptCount val="3"/>
                <c:pt idx="0">
                  <c:v>0</c:v>
                </c:pt>
                <c:pt idx="1">
                  <c:v>1</c:v>
                </c:pt>
                <c:pt idx="2">
                  <c:v>2</c:v>
                </c:pt>
              </c:numCache>
            </c:numRef>
          </c:cat>
          <c:val>
            <c:numRef>
              <c:f>OddsVsM!$H$9:$H$11</c:f>
              <c:numCache>
                <c:formatCode>General</c:formatCode>
                <c:ptCount val="3"/>
                <c:pt idx="0">
                  <c:v>2.7807872878295423E-2</c:v>
                </c:pt>
                <c:pt idx="1">
                  <c:v>6.2295081967213131E-2</c:v>
                </c:pt>
                <c:pt idx="2">
                  <c:v>7.8125E-2</c:v>
                </c:pt>
              </c:numCache>
            </c:numRef>
          </c:val>
          <c:smooth val="0"/>
        </c:ser>
        <c:ser>
          <c:idx val="1"/>
          <c:order val="1"/>
          <c:tx>
            <c:strRef>
              <c:f>OddsVsM!$I$8</c:f>
              <c:strCache>
                <c:ptCount val="1"/>
                <c:pt idx="0">
                  <c:v>Pit CI (thick)</c:v>
                </c:pt>
              </c:strCache>
            </c:strRef>
          </c:tx>
          <c:spPr>
            <a:ln w="76200">
              <a:solidFill>
                <a:srgbClr val="002060"/>
              </a:solidFill>
            </a:ln>
          </c:spPr>
          <c:marker>
            <c:symbol val="none"/>
          </c:marker>
          <c:cat>
            <c:numRef>
              <c:f>OddsVsM!$G$9:$G$11</c:f>
              <c:numCache>
                <c:formatCode>General</c:formatCode>
                <c:ptCount val="3"/>
                <c:pt idx="0">
                  <c:v>0</c:v>
                </c:pt>
                <c:pt idx="1">
                  <c:v>1</c:v>
                </c:pt>
                <c:pt idx="2">
                  <c:v>2</c:v>
                </c:pt>
              </c:numCache>
            </c:numRef>
          </c:cat>
          <c:val>
            <c:numRef>
              <c:f>OddsVsM!$I$9:$I$11</c:f>
              <c:numCache>
                <c:formatCode>General</c:formatCode>
                <c:ptCount val="3"/>
                <c:pt idx="0">
                  <c:v>1.6525749423520367E-2</c:v>
                </c:pt>
                <c:pt idx="1">
                  <c:v>3.5398230088495582E-2</c:v>
                </c:pt>
                <c:pt idx="2">
                  <c:v>0.05</c:v>
                </c:pt>
              </c:numCache>
            </c:numRef>
          </c:val>
          <c:smooth val="0"/>
        </c:ser>
        <c:ser>
          <c:idx val="2"/>
          <c:order val="2"/>
          <c:tx>
            <c:strRef>
              <c:f>OddsVsM!$J$8</c:f>
              <c:strCache>
                <c:ptCount val="1"/>
                <c:pt idx="0">
                  <c:v>DI</c:v>
                </c:pt>
              </c:strCache>
            </c:strRef>
          </c:tx>
          <c:spPr>
            <a:ln w="76200">
              <a:solidFill>
                <a:srgbClr val="0EF2F2"/>
              </a:solidFill>
            </a:ln>
          </c:spPr>
          <c:marker>
            <c:symbol val="none"/>
          </c:marker>
          <c:cat>
            <c:numRef>
              <c:f>OddsVsM!$G$9:$G$11</c:f>
              <c:numCache>
                <c:formatCode>General</c:formatCode>
                <c:ptCount val="3"/>
                <c:pt idx="0">
                  <c:v>0</c:v>
                </c:pt>
                <c:pt idx="1">
                  <c:v>1</c:v>
                </c:pt>
                <c:pt idx="2">
                  <c:v>2</c:v>
                </c:pt>
              </c:numCache>
            </c:numRef>
          </c:cat>
          <c:val>
            <c:numRef>
              <c:f>OddsVsM!$J$9:$J$11</c:f>
              <c:numCache>
                <c:formatCode>General</c:formatCode>
                <c:ptCount val="3"/>
                <c:pt idx="0">
                  <c:v>9.9667774086378749E-3</c:v>
                </c:pt>
                <c:pt idx="1">
                  <c:v>2.9556650246305414E-2</c:v>
                </c:pt>
                <c:pt idx="2">
                  <c:v>4.6511627906976764E-2</c:v>
                </c:pt>
              </c:numCache>
            </c:numRef>
          </c:val>
          <c:smooth val="0"/>
        </c:ser>
        <c:dLbls>
          <c:showLegendKey val="0"/>
          <c:showVal val="0"/>
          <c:showCatName val="0"/>
          <c:showSerName val="0"/>
          <c:showPercent val="0"/>
          <c:showBubbleSize val="0"/>
        </c:dLbls>
        <c:marker val="1"/>
        <c:smooth val="0"/>
        <c:axId val="183882752"/>
        <c:axId val="170320448"/>
      </c:lineChart>
      <c:catAx>
        <c:axId val="183882752"/>
        <c:scaling>
          <c:orientation val="minMax"/>
        </c:scaling>
        <c:delete val="0"/>
        <c:axPos val="b"/>
        <c:title>
          <c:tx>
            <c:rich>
              <a:bodyPr/>
              <a:lstStyle/>
              <a:p>
                <a:pPr>
                  <a:defRPr/>
                </a:pPr>
                <a:r>
                  <a:rPr lang="en-CA" sz="1800" dirty="0"/>
                  <a:t>Number of Breaks in Previous 5 Years (2009-2013)</a:t>
                </a:r>
              </a:p>
            </c:rich>
          </c:tx>
          <c:layout/>
          <c:overlay val="0"/>
        </c:title>
        <c:numFmt formatCode="General" sourceLinked="1"/>
        <c:majorTickMark val="none"/>
        <c:minorTickMark val="none"/>
        <c:tickLblPos val="nextTo"/>
        <c:crossAx val="170320448"/>
        <c:crosses val="autoZero"/>
        <c:auto val="1"/>
        <c:lblAlgn val="ctr"/>
        <c:lblOffset val="100"/>
        <c:noMultiLvlLbl val="0"/>
      </c:catAx>
      <c:valAx>
        <c:axId val="170320448"/>
        <c:scaling>
          <c:orientation val="minMax"/>
        </c:scaling>
        <c:delete val="0"/>
        <c:axPos val="l"/>
        <c:majorGridlines/>
        <c:title>
          <c:tx>
            <c:rich>
              <a:bodyPr/>
              <a:lstStyle/>
              <a:p>
                <a:pPr>
                  <a:defRPr sz="2000" baseline="0"/>
                </a:pPr>
                <a:r>
                  <a:rPr lang="en-CA" sz="2000" baseline="0" dirty="0"/>
                  <a:t>% of V.C. with Break in 2014</a:t>
                </a:r>
              </a:p>
            </c:rich>
          </c:tx>
          <c:layout>
            <c:manualLayout>
              <c:xMode val="edge"/>
              <c:yMode val="edge"/>
              <c:x val="2.0629265091863518E-2"/>
              <c:y val="0.16588695163104614"/>
            </c:manualLayout>
          </c:layout>
          <c:overlay val="0"/>
        </c:title>
        <c:numFmt formatCode="0%" sourceLinked="0"/>
        <c:majorTickMark val="none"/>
        <c:minorTickMark val="none"/>
        <c:tickLblPos val="nextTo"/>
        <c:crossAx val="183882752"/>
        <c:crosses val="autoZero"/>
        <c:crossBetween val="between"/>
      </c:valAx>
    </c:plotArea>
    <c:legend>
      <c:legendPos val="r"/>
      <c:layout>
        <c:manualLayout>
          <c:xMode val="edge"/>
          <c:yMode val="edge"/>
          <c:x val="0.70454057305336848"/>
          <c:y val="0.21627634045744282"/>
          <c:w val="0.29393397005929822"/>
          <c:h val="0.27290926134233234"/>
        </c:manualLayout>
      </c:layout>
      <c:overlay val="0"/>
      <c:spPr>
        <a:solidFill>
          <a:srgbClr val="FFCCFF">
            <a:alpha val="50196"/>
          </a:srgbClr>
        </a:solidFill>
        <a:ln>
          <a:noFill/>
        </a:ln>
      </c:spPr>
    </c:legend>
    <c:plotVisOnly val="1"/>
    <c:dispBlanksAs val="gap"/>
    <c:showDLblsOverMax val="0"/>
  </c:chart>
  <c:txPr>
    <a:bodyPr/>
    <a:lstStyle/>
    <a:p>
      <a:pPr>
        <a:defRPr sz="2400" baseline="0">
          <a:latin typeface="Georgia" panose="02040502050405020303"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pivotSource>
    <c:name>[history_estimate_2014.xlsx]Sheet2!PivotTable1</c:name>
    <c:fmtId val="-1"/>
  </c:pivotSource>
  <c:chart>
    <c:title>
      <c:tx>
        <c:rich>
          <a:bodyPr/>
          <a:lstStyle/>
          <a:p>
            <a:pPr>
              <a:defRPr/>
            </a:pPr>
            <a:r>
              <a:rPr lang="en-CA" sz="1800" dirty="0">
                <a:latin typeface="Georgia" panose="02040502050405020303" pitchFamily="18" charset="0"/>
              </a:rPr>
              <a:t>Water Main Breaks by Material Group 1999-2013</a:t>
            </a:r>
          </a:p>
        </c:rich>
      </c:tx>
      <c:layout/>
      <c:overlay val="0"/>
    </c:title>
    <c:autoTitleDeleted val="0"/>
    <c:pivotFmts>
      <c:pivotFmt>
        <c:idx val="0"/>
        <c:spPr>
          <a:ln>
            <a:solidFill>
              <a:srgbClr val="00B0F0"/>
            </a:solidFill>
          </a:ln>
        </c:spPr>
        <c:marker>
          <c:symbol val="none"/>
        </c:marker>
        <c:dLbl>
          <c:idx val="0"/>
          <c:spPr/>
          <c:txPr>
            <a:bodyPr/>
            <a:lstStyle/>
            <a:p>
              <a:pPr>
                <a:defRPr baseline="0">
                  <a:solidFill>
                    <a:srgbClr val="00B0F0"/>
                  </a:solidFill>
                </a:defRPr>
              </a:pPr>
              <a:endParaRPr lang="en-US"/>
            </a:p>
          </c:txPr>
          <c:showLegendKey val="0"/>
          <c:showVal val="1"/>
          <c:showCatName val="0"/>
          <c:showSerName val="0"/>
          <c:showPercent val="0"/>
          <c:showBubbleSize val="0"/>
        </c:dLbl>
      </c:pivotFmt>
      <c:pivotFmt>
        <c:idx val="1"/>
        <c:spPr>
          <a:ln>
            <a:solidFill>
              <a:srgbClr val="0070C0"/>
            </a:solidFill>
          </a:ln>
        </c:spPr>
        <c:marker>
          <c:symbol val="none"/>
        </c:marker>
        <c:dLbl>
          <c:idx val="0"/>
          <c:spPr/>
          <c:txPr>
            <a:bodyPr/>
            <a:lstStyle/>
            <a:p>
              <a:pPr>
                <a:defRPr baseline="0">
                  <a:solidFill>
                    <a:srgbClr val="0070C0"/>
                  </a:solidFill>
                </a:defRPr>
              </a:pPr>
              <a:endParaRPr lang="en-US"/>
            </a:p>
          </c:txPr>
          <c:showLegendKey val="0"/>
          <c:showVal val="1"/>
          <c:showCatName val="0"/>
          <c:showSerName val="0"/>
          <c:showPercent val="0"/>
          <c:showBubbleSize val="0"/>
        </c:dLbl>
      </c:pivotFmt>
      <c:pivotFmt>
        <c:idx val="2"/>
        <c:spPr>
          <a:ln>
            <a:solidFill>
              <a:srgbClr val="FFFF00"/>
            </a:solidFill>
          </a:ln>
        </c:spPr>
        <c:marker>
          <c:symbol val="none"/>
        </c:marker>
        <c:dLbl>
          <c:idx val="0"/>
          <c:spPr/>
          <c:txPr>
            <a:bodyPr/>
            <a:lstStyle/>
            <a:p>
              <a:pPr>
                <a:defRPr sz="1500" b="1" i="0" baseline="0">
                  <a:solidFill>
                    <a:srgbClr val="FFFF00"/>
                  </a:solidFill>
                </a:defRPr>
              </a:pPr>
              <a:endParaRPr lang="en-US"/>
            </a:p>
          </c:txPr>
          <c:showLegendKey val="0"/>
          <c:showVal val="1"/>
          <c:showCatName val="0"/>
          <c:showSerName val="0"/>
          <c:showPercent val="0"/>
          <c:showBubbleSize val="0"/>
        </c:dLbl>
      </c:pivotFmt>
      <c:pivotFmt>
        <c:idx val="3"/>
        <c:spPr>
          <a:ln>
            <a:solidFill>
              <a:schemeClr val="tx1"/>
            </a:solidFill>
          </a:ln>
        </c:spPr>
        <c:marker>
          <c:symbol val="none"/>
        </c:marker>
        <c:dLbl>
          <c:idx val="0"/>
          <c:spPr/>
          <c:txPr>
            <a:bodyPr/>
            <a:lstStyle/>
            <a:p>
              <a:pPr>
                <a:defRPr/>
              </a:pPr>
              <a:endParaRPr lang="en-US"/>
            </a:p>
          </c:txPr>
          <c:showLegendKey val="0"/>
          <c:showVal val="1"/>
          <c:showCatName val="0"/>
          <c:showSerName val="0"/>
          <c:showPercent val="0"/>
          <c:showBubbleSize val="0"/>
        </c:dLbl>
      </c:pivotFmt>
      <c:pivotFmt>
        <c:idx val="4"/>
        <c:dLbl>
          <c:idx val="0"/>
          <c:delete val="1"/>
        </c:dLbl>
      </c:pivotFmt>
      <c:pivotFmt>
        <c:idx val="5"/>
        <c:dLbl>
          <c:idx val="0"/>
          <c:layout>
            <c:manualLayout>
              <c:x val="-1.5843999082948181E-2"/>
              <c:y val="-3.0739673390970241E-2"/>
            </c:manualLayout>
          </c:layout>
          <c:showLegendKey val="0"/>
          <c:showVal val="1"/>
          <c:showCatName val="0"/>
          <c:showSerName val="0"/>
          <c:showPercent val="0"/>
          <c:showBubbleSize val="0"/>
        </c:dLbl>
      </c:pivotFmt>
      <c:pivotFmt>
        <c:idx val="6"/>
        <c:dLbl>
          <c:idx val="0"/>
          <c:layout>
            <c:manualLayout>
              <c:x val="-1.4625229922721398E-2"/>
              <c:y val="3.4582132564841515E-2"/>
            </c:manualLayout>
          </c:layout>
          <c:showLegendKey val="0"/>
          <c:showVal val="1"/>
          <c:showCatName val="0"/>
          <c:showSerName val="0"/>
          <c:showPercent val="0"/>
          <c:showBubbleSize val="0"/>
        </c:dLbl>
      </c:pivotFmt>
      <c:pivotFmt>
        <c:idx val="7"/>
        <c:dLbl>
          <c:idx val="0"/>
          <c:layout>
            <c:manualLayout>
              <c:x val="6.0938458011339184E-3"/>
              <c:y val="-2.3054755043227664E-2"/>
            </c:manualLayout>
          </c:layout>
          <c:showLegendKey val="0"/>
          <c:showVal val="1"/>
          <c:showCatName val="0"/>
          <c:showSerName val="0"/>
          <c:showPercent val="0"/>
          <c:showBubbleSize val="0"/>
        </c:dLbl>
      </c:pivotFmt>
      <c:pivotFmt>
        <c:idx val="8"/>
        <c:dLbl>
          <c:idx val="0"/>
          <c:layout>
            <c:manualLayout>
              <c:x val="-7.3126149613606988E-3"/>
              <c:y val="3.0739673390970255E-2"/>
            </c:manualLayout>
          </c:layout>
          <c:showLegendKey val="0"/>
          <c:showVal val="1"/>
          <c:showCatName val="0"/>
          <c:showSerName val="0"/>
          <c:showPercent val="0"/>
          <c:showBubbleSize val="0"/>
        </c:dLbl>
      </c:pivotFmt>
      <c:pivotFmt>
        <c:idx val="9"/>
        <c:dLbl>
          <c:idx val="0"/>
          <c:layout>
            <c:manualLayout>
              <c:x val="-1.8281537403401663E-2"/>
              <c:y val="2.4975984630163352E-2"/>
            </c:manualLayout>
          </c:layout>
          <c:showLegendKey val="0"/>
          <c:showVal val="1"/>
          <c:showCatName val="0"/>
          <c:showSerName val="0"/>
          <c:showPercent val="0"/>
          <c:showBubbleSize val="0"/>
        </c:dLbl>
      </c:pivotFmt>
      <c:pivotFmt>
        <c:idx val="10"/>
        <c:dLbl>
          <c:idx val="0"/>
          <c:layout>
            <c:manualLayout>
              <c:x val="-1.2187691602266941E-3"/>
              <c:y val="-1.536983669548515E-2"/>
            </c:manualLayout>
          </c:layout>
          <c:showLegendKey val="0"/>
          <c:showVal val="1"/>
          <c:showCatName val="0"/>
          <c:showSerName val="0"/>
          <c:showPercent val="0"/>
          <c:showBubbleSize val="0"/>
        </c:dLbl>
      </c:pivotFmt>
      <c:pivotFmt>
        <c:idx val="11"/>
        <c:dLbl>
          <c:idx val="0"/>
          <c:layout>
            <c:manualLayout>
              <c:x val="-2.1937844884082146E-2"/>
              <c:y val="2.6897214217098994E-2"/>
            </c:manualLayout>
          </c:layout>
          <c:showLegendKey val="0"/>
          <c:showVal val="1"/>
          <c:showCatName val="0"/>
          <c:showSerName val="0"/>
          <c:showPercent val="0"/>
          <c:showBubbleSize val="0"/>
        </c:dLbl>
      </c:pivotFmt>
      <c:pivotFmt>
        <c:idx val="12"/>
        <c:dLbl>
          <c:idx val="0"/>
          <c:layout>
            <c:manualLayout>
              <c:x val="-1.5843999082948181E-2"/>
              <c:y val="-4.6109510086455287E-2"/>
            </c:manualLayout>
          </c:layout>
          <c:showLegendKey val="0"/>
          <c:showVal val="1"/>
          <c:showCatName val="0"/>
          <c:showSerName val="0"/>
          <c:showPercent val="0"/>
          <c:showBubbleSize val="0"/>
        </c:dLbl>
      </c:pivotFmt>
      <c:pivotFmt>
        <c:idx val="13"/>
        <c:dLbl>
          <c:idx val="0"/>
          <c:delete val="1"/>
        </c:dLbl>
      </c:pivotFmt>
      <c:pivotFmt>
        <c:idx val="14"/>
        <c:dLbl>
          <c:idx val="0"/>
          <c:layout>
            <c:manualLayout>
              <c:x val="0"/>
              <c:y val="-2.8818443804034581E-2"/>
            </c:manualLayout>
          </c:layout>
          <c:showLegendKey val="0"/>
          <c:showVal val="1"/>
          <c:showCatName val="0"/>
          <c:showSerName val="0"/>
          <c:showPercent val="0"/>
          <c:showBubbleSize val="0"/>
        </c:dLbl>
      </c:pivotFmt>
      <c:pivotFmt>
        <c:idx val="15"/>
        <c:dLbl>
          <c:idx val="0"/>
          <c:layout>
            <c:manualLayout>
              <c:x val="-1.0968922442041049E-2"/>
              <c:y val="2.3054755043227664E-2"/>
            </c:manualLayout>
          </c:layout>
          <c:showLegendKey val="0"/>
          <c:showVal val="1"/>
          <c:showCatName val="0"/>
          <c:showSerName val="0"/>
          <c:showPercent val="0"/>
          <c:showBubbleSize val="0"/>
        </c:dLbl>
      </c:pivotFmt>
      <c:pivotFmt>
        <c:idx val="16"/>
        <c:dLbl>
          <c:idx val="0"/>
          <c:layout>
            <c:manualLayout>
              <c:x val="-1.2187691602267862E-3"/>
              <c:y val="1.3448607108549468E-2"/>
            </c:manualLayout>
          </c:layout>
          <c:showLegendKey val="0"/>
          <c:showVal val="1"/>
          <c:showCatName val="0"/>
          <c:showSerName val="0"/>
          <c:showPercent val="0"/>
          <c:showBubbleSize val="0"/>
        </c:dLbl>
      </c:pivotFmt>
      <c:pivotFmt>
        <c:idx val="17"/>
        <c:dLbl>
          <c:idx val="0"/>
          <c:layout>
            <c:manualLayout>
              <c:x val="-1.2187691602267862E-3"/>
              <c:y val="1.1527377521613841E-2"/>
            </c:manualLayout>
          </c:layout>
          <c:showLegendKey val="0"/>
          <c:showVal val="1"/>
          <c:showCatName val="0"/>
          <c:showSerName val="0"/>
          <c:showPercent val="0"/>
          <c:showBubbleSize val="0"/>
        </c:dLbl>
      </c:pivotFmt>
      <c:pivotFmt>
        <c:idx val="18"/>
        <c:dLbl>
          <c:idx val="0"/>
          <c:layout>
            <c:manualLayout>
              <c:x val="-1.4625229922721488E-2"/>
              <c:y val="2.3054755043227664E-2"/>
            </c:manualLayout>
          </c:layout>
          <c:showLegendKey val="0"/>
          <c:showVal val="1"/>
          <c:showCatName val="0"/>
          <c:showSerName val="0"/>
          <c:showPercent val="0"/>
          <c:showBubbleSize val="0"/>
        </c:dLbl>
      </c:pivotFmt>
      <c:pivotFmt>
        <c:idx val="19"/>
        <c:dLbl>
          <c:idx val="0"/>
          <c:layout>
            <c:manualLayout>
              <c:x val="-7.3126149613606094E-3"/>
              <c:y val="1.1527377521613841E-2"/>
            </c:manualLayout>
          </c:layout>
          <c:showLegendKey val="0"/>
          <c:showVal val="1"/>
          <c:showCatName val="0"/>
          <c:showSerName val="0"/>
          <c:showPercent val="0"/>
          <c:showBubbleSize val="0"/>
        </c:dLbl>
      </c:pivotFmt>
      <c:pivotFmt>
        <c:idx val="20"/>
        <c:dLbl>
          <c:idx val="0"/>
          <c:layout>
            <c:manualLayout>
              <c:x val="-3.6563074806803555E-3"/>
              <c:y val="1.4605428963289403E-2"/>
            </c:manualLayout>
          </c:layout>
          <c:showLegendKey val="0"/>
          <c:showVal val="1"/>
          <c:showCatName val="0"/>
          <c:showSerName val="0"/>
          <c:showPercent val="0"/>
          <c:showBubbleSize val="0"/>
        </c:dLbl>
      </c:pivotFmt>
      <c:pivotFmt>
        <c:idx val="21"/>
        <c:dLbl>
          <c:idx val="0"/>
          <c:layout>
            <c:manualLayout>
              <c:x val="-8.5313841215874826E-3"/>
              <c:y val="1.3448607108549468E-2"/>
            </c:manualLayout>
          </c:layout>
          <c:showLegendKey val="0"/>
          <c:showVal val="1"/>
          <c:showCatName val="0"/>
          <c:showSerName val="0"/>
          <c:showPercent val="0"/>
          <c:showBubbleSize val="0"/>
        </c:dLbl>
      </c:pivotFmt>
      <c:pivotFmt>
        <c:idx val="22"/>
        <c:dLbl>
          <c:idx val="0"/>
          <c:layout>
            <c:manualLayout>
              <c:x val="-1.0968922442041139E-2"/>
              <c:y val="-2.6525198938992037E-2"/>
            </c:manualLayout>
          </c:layout>
          <c:showLegendKey val="0"/>
          <c:showVal val="1"/>
          <c:showCatName val="0"/>
          <c:showSerName val="0"/>
          <c:showPercent val="0"/>
          <c:showBubbleSize val="0"/>
        </c:dLbl>
      </c:pivotFmt>
      <c:pivotFmt>
        <c:idx val="23"/>
        <c:dLbl>
          <c:idx val="0"/>
          <c:layout>
            <c:manualLayout>
              <c:x val="9.7501532818143541E-3"/>
              <c:y val="5.3050397877984082E-3"/>
            </c:manualLayout>
          </c:layout>
          <c:showLegendKey val="0"/>
          <c:showVal val="1"/>
          <c:showCatName val="0"/>
          <c:showSerName val="0"/>
          <c:showPercent val="0"/>
          <c:showBubbleSize val="0"/>
        </c:dLbl>
      </c:pivotFmt>
      <c:pivotFmt>
        <c:idx val="24"/>
        <c:dLbl>
          <c:idx val="0"/>
          <c:layout>
            <c:manualLayout>
              <c:x val="0"/>
              <c:y val="-1.945181255526084E-2"/>
            </c:manualLayout>
          </c:layout>
          <c:showLegendKey val="0"/>
          <c:showVal val="1"/>
          <c:showCatName val="0"/>
          <c:showSerName val="0"/>
          <c:showPercent val="0"/>
          <c:showBubbleSize val="0"/>
        </c:dLbl>
      </c:pivotFmt>
      <c:pivotFmt>
        <c:idx val="25"/>
        <c:dLbl>
          <c:idx val="0"/>
          <c:layout>
            <c:manualLayout>
              <c:x val="-2.4375383204535681E-3"/>
              <c:y val="-2.8293545534924896E-2"/>
            </c:manualLayout>
          </c:layout>
          <c:showLegendKey val="0"/>
          <c:showVal val="1"/>
          <c:showCatName val="0"/>
          <c:showSerName val="0"/>
          <c:showPercent val="0"/>
          <c:showBubbleSize val="0"/>
        </c:dLbl>
      </c:pivotFmt>
      <c:pivotFmt>
        <c:idx val="26"/>
        <c:dLbl>
          <c:idx val="0"/>
          <c:layout>
            <c:manualLayout>
              <c:x val="-1.2187691602267862E-3"/>
              <c:y val="1.5915119363395243E-2"/>
            </c:manualLayout>
          </c:layout>
          <c:showLegendKey val="0"/>
          <c:showVal val="1"/>
          <c:showCatName val="0"/>
          <c:showSerName val="0"/>
          <c:showPercent val="0"/>
          <c:showBubbleSize val="0"/>
        </c:dLbl>
      </c:pivotFmt>
      <c:pivotFmt>
        <c:idx val="27"/>
        <c:dLbl>
          <c:idx val="0"/>
          <c:layout>
            <c:manualLayout>
              <c:x val="0"/>
              <c:y val="1.2378426171529592E-2"/>
            </c:manualLayout>
          </c:layout>
          <c:showLegendKey val="0"/>
          <c:showVal val="1"/>
          <c:showCatName val="0"/>
          <c:showSerName val="0"/>
          <c:showPercent val="0"/>
          <c:showBubbleSize val="0"/>
        </c:dLbl>
      </c:pivotFmt>
      <c:pivotFmt>
        <c:idx val="28"/>
        <c:dLbl>
          <c:idx val="0"/>
          <c:layout>
            <c:manualLayout>
              <c:x val="-1.2187691602267862E-3"/>
              <c:y val="-1.7683465959328029E-2"/>
            </c:manualLayout>
          </c:layout>
          <c:showLegendKey val="0"/>
          <c:showVal val="1"/>
          <c:showCatName val="0"/>
          <c:showSerName val="0"/>
          <c:showPercent val="0"/>
          <c:showBubbleSize val="0"/>
        </c:dLbl>
      </c:pivotFmt>
      <c:pivotFmt>
        <c:idx val="29"/>
        <c:dLbl>
          <c:idx val="0"/>
          <c:layout>
            <c:manualLayout>
              <c:x val="-2.4375383204535681E-3"/>
              <c:y val="-1.5915119363395243E-2"/>
            </c:manualLayout>
          </c:layout>
          <c:showLegendKey val="0"/>
          <c:showVal val="1"/>
          <c:showCatName val="0"/>
          <c:showSerName val="0"/>
          <c:showPercent val="0"/>
          <c:showBubbleSize val="0"/>
        </c:dLbl>
      </c:pivotFmt>
      <c:pivotFmt>
        <c:idx val="30"/>
        <c:dLbl>
          <c:idx val="0"/>
          <c:layout>
            <c:manualLayout>
              <c:x val="6.0938458011339184E-3"/>
              <c:y val="-1.2378426171529592E-2"/>
            </c:manualLayout>
          </c:layout>
          <c:showLegendKey val="0"/>
          <c:showVal val="1"/>
          <c:showCatName val="0"/>
          <c:showSerName val="0"/>
          <c:showPercent val="0"/>
          <c:showBubbleSize val="0"/>
        </c:dLbl>
      </c:pivotFmt>
      <c:pivotFmt>
        <c:idx val="31"/>
        <c:spPr>
          <a:ln>
            <a:solidFill>
              <a:srgbClr val="00B0F0"/>
            </a:solidFill>
          </a:ln>
        </c:spPr>
        <c:marker>
          <c:symbol val="none"/>
        </c:marker>
        <c:dLbl>
          <c:idx val="0"/>
          <c:spPr/>
          <c:txPr>
            <a:bodyPr/>
            <a:lstStyle/>
            <a:p>
              <a:pPr>
                <a:defRPr baseline="0">
                  <a:solidFill>
                    <a:srgbClr val="00B0F0"/>
                  </a:solidFill>
                </a:defRPr>
              </a:pPr>
              <a:endParaRPr lang="en-US"/>
            </a:p>
          </c:txPr>
          <c:showLegendKey val="0"/>
          <c:showVal val="1"/>
          <c:showCatName val="0"/>
          <c:showSerName val="0"/>
          <c:showPercent val="0"/>
          <c:showBubbleSize val="0"/>
        </c:dLbl>
      </c:pivotFmt>
      <c:pivotFmt>
        <c:idx val="32"/>
        <c:dLbl>
          <c:idx val="0"/>
          <c:layout>
            <c:manualLayout>
              <c:x val="-1.5843999082948181E-2"/>
              <c:y val="-4.6109510086455287E-2"/>
            </c:manualLayout>
          </c:layout>
          <c:showLegendKey val="0"/>
          <c:showVal val="1"/>
          <c:showCatName val="0"/>
          <c:showSerName val="0"/>
          <c:showPercent val="0"/>
          <c:showBubbleSize val="0"/>
        </c:dLbl>
      </c:pivotFmt>
      <c:pivotFmt>
        <c:idx val="33"/>
        <c:spPr>
          <a:ln>
            <a:solidFill>
              <a:srgbClr val="0070C0"/>
            </a:solidFill>
          </a:ln>
        </c:spPr>
        <c:marker>
          <c:symbol val="none"/>
        </c:marker>
        <c:dLbl>
          <c:idx val="0"/>
          <c:spPr/>
          <c:txPr>
            <a:bodyPr/>
            <a:lstStyle/>
            <a:p>
              <a:pPr>
                <a:defRPr baseline="0">
                  <a:solidFill>
                    <a:srgbClr val="0070C0"/>
                  </a:solidFill>
                </a:defRPr>
              </a:pPr>
              <a:endParaRPr lang="en-US"/>
            </a:p>
          </c:txPr>
          <c:showLegendKey val="0"/>
          <c:showVal val="1"/>
          <c:showCatName val="0"/>
          <c:showSerName val="0"/>
          <c:showPercent val="0"/>
          <c:showBubbleSize val="0"/>
        </c:dLbl>
      </c:pivotFmt>
      <c:pivotFmt>
        <c:idx val="34"/>
        <c:dLbl>
          <c:idx val="0"/>
          <c:layout>
            <c:manualLayout>
              <c:x val="-7.3126149613606988E-3"/>
              <c:y val="3.0739673390970255E-2"/>
            </c:manualLayout>
          </c:layout>
          <c:showLegendKey val="0"/>
          <c:showVal val="1"/>
          <c:showCatName val="0"/>
          <c:showSerName val="0"/>
          <c:showPercent val="0"/>
          <c:showBubbleSize val="0"/>
        </c:dLbl>
      </c:pivotFmt>
      <c:pivotFmt>
        <c:idx val="35"/>
        <c:dLbl>
          <c:idx val="0"/>
          <c:layout>
            <c:manualLayout>
              <c:x val="6.0938458011339184E-3"/>
              <c:y val="-2.3054755043227664E-2"/>
            </c:manualLayout>
          </c:layout>
          <c:showLegendKey val="0"/>
          <c:showVal val="1"/>
          <c:showCatName val="0"/>
          <c:showSerName val="0"/>
          <c:showPercent val="0"/>
          <c:showBubbleSize val="0"/>
        </c:dLbl>
      </c:pivotFmt>
      <c:pivotFmt>
        <c:idx val="36"/>
        <c:dLbl>
          <c:idx val="0"/>
          <c:layout>
            <c:manualLayout>
              <c:x val="-1.4625229922721398E-2"/>
              <c:y val="3.4582132564841515E-2"/>
            </c:manualLayout>
          </c:layout>
          <c:showLegendKey val="0"/>
          <c:showVal val="1"/>
          <c:showCatName val="0"/>
          <c:showSerName val="0"/>
          <c:showPercent val="0"/>
          <c:showBubbleSize val="0"/>
        </c:dLbl>
      </c:pivotFmt>
      <c:pivotFmt>
        <c:idx val="37"/>
        <c:dLbl>
          <c:idx val="0"/>
          <c:layout>
            <c:manualLayout>
              <c:x val="-1.2187691602266941E-3"/>
              <c:y val="-1.536983669548515E-2"/>
            </c:manualLayout>
          </c:layout>
          <c:showLegendKey val="0"/>
          <c:showVal val="1"/>
          <c:showCatName val="0"/>
          <c:showSerName val="0"/>
          <c:showPercent val="0"/>
          <c:showBubbleSize val="0"/>
        </c:dLbl>
      </c:pivotFmt>
      <c:pivotFmt>
        <c:idx val="38"/>
        <c:dLbl>
          <c:idx val="0"/>
          <c:layout>
            <c:manualLayout>
              <c:x val="-1.8281537403401663E-2"/>
              <c:y val="2.4975984630163352E-2"/>
            </c:manualLayout>
          </c:layout>
          <c:showLegendKey val="0"/>
          <c:showVal val="1"/>
          <c:showCatName val="0"/>
          <c:showSerName val="0"/>
          <c:showPercent val="0"/>
          <c:showBubbleSize val="0"/>
        </c:dLbl>
      </c:pivotFmt>
      <c:pivotFmt>
        <c:idx val="39"/>
        <c:dLbl>
          <c:idx val="0"/>
          <c:layout>
            <c:manualLayout>
              <c:x val="-2.1937844884082146E-2"/>
              <c:y val="2.6897214217098994E-2"/>
            </c:manualLayout>
          </c:layout>
          <c:showLegendKey val="0"/>
          <c:showVal val="1"/>
          <c:showCatName val="0"/>
          <c:showSerName val="0"/>
          <c:showPercent val="0"/>
          <c:showBubbleSize val="0"/>
        </c:dLbl>
      </c:pivotFmt>
      <c:pivotFmt>
        <c:idx val="40"/>
        <c:spPr>
          <a:ln>
            <a:solidFill>
              <a:srgbClr val="FFFF00"/>
            </a:solidFill>
          </a:ln>
        </c:spPr>
        <c:marker>
          <c:symbol val="none"/>
        </c:marker>
        <c:dLbl>
          <c:idx val="0"/>
          <c:spPr/>
          <c:txPr>
            <a:bodyPr/>
            <a:lstStyle/>
            <a:p>
              <a:pPr>
                <a:defRPr sz="1500" b="1" i="0" baseline="0">
                  <a:solidFill>
                    <a:srgbClr val="FFFF00"/>
                  </a:solidFill>
                </a:defRPr>
              </a:pPr>
              <a:endParaRPr lang="en-US"/>
            </a:p>
          </c:txPr>
          <c:showLegendKey val="0"/>
          <c:showVal val="1"/>
          <c:showCatName val="0"/>
          <c:showSerName val="0"/>
          <c:showPercent val="0"/>
          <c:showBubbleSize val="0"/>
        </c:dLbl>
      </c:pivotFmt>
      <c:pivotFmt>
        <c:idx val="41"/>
        <c:dLbl>
          <c:idx val="0"/>
          <c:layout>
            <c:manualLayout>
              <c:x val="-2.4375383204535681E-3"/>
              <c:y val="-2.8293545534924896E-2"/>
            </c:manualLayout>
          </c:layout>
          <c:showLegendKey val="0"/>
          <c:showVal val="1"/>
          <c:showCatName val="0"/>
          <c:showSerName val="0"/>
          <c:showPercent val="0"/>
          <c:showBubbleSize val="0"/>
        </c:dLbl>
      </c:pivotFmt>
      <c:pivotFmt>
        <c:idx val="42"/>
        <c:dLbl>
          <c:idx val="0"/>
          <c:layout>
            <c:manualLayout>
              <c:x val="6.0938458011339184E-3"/>
              <c:y val="-1.2378426171529592E-2"/>
            </c:manualLayout>
          </c:layout>
          <c:showLegendKey val="0"/>
          <c:showVal val="1"/>
          <c:showCatName val="0"/>
          <c:showSerName val="0"/>
          <c:showPercent val="0"/>
          <c:showBubbleSize val="0"/>
        </c:dLbl>
      </c:pivotFmt>
      <c:pivotFmt>
        <c:idx val="43"/>
        <c:dLbl>
          <c:idx val="0"/>
          <c:layout>
            <c:manualLayout>
              <c:x val="0"/>
              <c:y val="-1.945181255526084E-2"/>
            </c:manualLayout>
          </c:layout>
          <c:showLegendKey val="0"/>
          <c:showVal val="1"/>
          <c:showCatName val="0"/>
          <c:showSerName val="0"/>
          <c:showPercent val="0"/>
          <c:showBubbleSize val="0"/>
        </c:dLbl>
      </c:pivotFmt>
      <c:pivotFmt>
        <c:idx val="44"/>
        <c:dLbl>
          <c:idx val="0"/>
          <c:layout>
            <c:manualLayout>
              <c:x val="-2.4375383204535681E-3"/>
              <c:y val="-1.5915119363395243E-2"/>
            </c:manualLayout>
          </c:layout>
          <c:showLegendKey val="0"/>
          <c:showVal val="1"/>
          <c:showCatName val="0"/>
          <c:showSerName val="0"/>
          <c:showPercent val="0"/>
          <c:showBubbleSize val="0"/>
        </c:dLbl>
      </c:pivotFmt>
      <c:pivotFmt>
        <c:idx val="45"/>
        <c:dLbl>
          <c:idx val="0"/>
          <c:layout>
            <c:manualLayout>
              <c:x val="0"/>
              <c:y val="-2.8818443804034581E-2"/>
            </c:manualLayout>
          </c:layout>
          <c:showLegendKey val="0"/>
          <c:showVal val="1"/>
          <c:showCatName val="0"/>
          <c:showSerName val="0"/>
          <c:showPercent val="0"/>
          <c:showBubbleSize val="0"/>
        </c:dLbl>
      </c:pivotFmt>
      <c:pivotFmt>
        <c:idx val="46"/>
        <c:dLbl>
          <c:idx val="0"/>
          <c:delete val="1"/>
        </c:dLbl>
      </c:pivotFmt>
      <c:pivotFmt>
        <c:idx val="47"/>
        <c:dLbl>
          <c:idx val="0"/>
          <c:layout>
            <c:manualLayout>
              <c:x val="-1.0968922442041139E-2"/>
              <c:y val="-2.6525198938992037E-2"/>
            </c:manualLayout>
          </c:layout>
          <c:showLegendKey val="0"/>
          <c:showVal val="1"/>
          <c:showCatName val="0"/>
          <c:showSerName val="0"/>
          <c:showPercent val="0"/>
          <c:showBubbleSize val="0"/>
        </c:dLbl>
      </c:pivotFmt>
      <c:pivotFmt>
        <c:idx val="48"/>
        <c:dLbl>
          <c:idx val="0"/>
          <c:layout>
            <c:manualLayout>
              <c:x val="9.7501532818143541E-3"/>
              <c:y val="5.3050397877984082E-3"/>
            </c:manualLayout>
          </c:layout>
          <c:showLegendKey val="0"/>
          <c:showVal val="1"/>
          <c:showCatName val="0"/>
          <c:showSerName val="0"/>
          <c:showPercent val="0"/>
          <c:showBubbleSize val="0"/>
        </c:dLbl>
      </c:pivotFmt>
      <c:pivotFmt>
        <c:idx val="49"/>
        <c:dLbl>
          <c:idx val="0"/>
          <c:layout>
            <c:manualLayout>
              <c:x val="-1.5843999082948181E-2"/>
              <c:y val="-3.0739673390970241E-2"/>
            </c:manualLayout>
          </c:layout>
          <c:showLegendKey val="0"/>
          <c:showVal val="1"/>
          <c:showCatName val="0"/>
          <c:showSerName val="0"/>
          <c:showPercent val="0"/>
          <c:showBubbleSize val="0"/>
        </c:dLbl>
      </c:pivotFmt>
      <c:pivotFmt>
        <c:idx val="50"/>
        <c:spPr>
          <a:ln>
            <a:solidFill>
              <a:schemeClr val="tx1"/>
            </a:solidFill>
          </a:ln>
        </c:spPr>
        <c:marker>
          <c:symbol val="none"/>
        </c:marker>
        <c:dLbl>
          <c:idx val="0"/>
          <c:spPr/>
          <c:txPr>
            <a:bodyPr/>
            <a:lstStyle/>
            <a:p>
              <a:pPr>
                <a:defRPr/>
              </a:pPr>
              <a:endParaRPr lang="en-US"/>
            </a:p>
          </c:txPr>
          <c:showLegendKey val="0"/>
          <c:showVal val="1"/>
          <c:showCatName val="0"/>
          <c:showSerName val="0"/>
          <c:showPercent val="0"/>
          <c:showBubbleSize val="0"/>
        </c:dLbl>
      </c:pivotFmt>
      <c:pivotFmt>
        <c:idx val="51"/>
        <c:dLbl>
          <c:idx val="0"/>
          <c:layout>
            <c:manualLayout>
              <c:x val="-1.2187691602267862E-3"/>
              <c:y val="1.1527377521613841E-2"/>
            </c:manualLayout>
          </c:layout>
          <c:showLegendKey val="0"/>
          <c:showVal val="1"/>
          <c:showCatName val="0"/>
          <c:showSerName val="0"/>
          <c:showPercent val="0"/>
          <c:showBubbleSize val="0"/>
        </c:dLbl>
      </c:pivotFmt>
      <c:pivotFmt>
        <c:idx val="52"/>
        <c:dLbl>
          <c:idx val="0"/>
          <c:layout>
            <c:manualLayout>
              <c:x val="-1.2187691602267862E-3"/>
              <c:y val="1.3448607108549468E-2"/>
            </c:manualLayout>
          </c:layout>
          <c:showLegendKey val="0"/>
          <c:showVal val="1"/>
          <c:showCatName val="0"/>
          <c:showSerName val="0"/>
          <c:showPercent val="0"/>
          <c:showBubbleSize val="0"/>
        </c:dLbl>
      </c:pivotFmt>
      <c:pivotFmt>
        <c:idx val="53"/>
        <c:dLbl>
          <c:idx val="0"/>
          <c:layout>
            <c:manualLayout>
              <c:x val="-1.0968922442041049E-2"/>
              <c:y val="2.3054755043227664E-2"/>
            </c:manualLayout>
          </c:layout>
          <c:showLegendKey val="0"/>
          <c:showVal val="1"/>
          <c:showCatName val="0"/>
          <c:showSerName val="0"/>
          <c:showPercent val="0"/>
          <c:showBubbleSize val="0"/>
        </c:dLbl>
      </c:pivotFmt>
      <c:pivotFmt>
        <c:idx val="54"/>
        <c:dLbl>
          <c:idx val="0"/>
          <c:layout>
            <c:manualLayout>
              <c:x val="-1.2187691602267862E-3"/>
              <c:y val="1.5915119363395243E-2"/>
            </c:manualLayout>
          </c:layout>
          <c:showLegendKey val="0"/>
          <c:showVal val="1"/>
          <c:showCatName val="0"/>
          <c:showSerName val="0"/>
          <c:showPercent val="0"/>
          <c:showBubbleSize val="0"/>
        </c:dLbl>
      </c:pivotFmt>
      <c:pivotFmt>
        <c:idx val="55"/>
        <c:dLbl>
          <c:idx val="0"/>
          <c:layout>
            <c:manualLayout>
              <c:x val="0"/>
              <c:y val="1.2378426171529592E-2"/>
            </c:manualLayout>
          </c:layout>
          <c:showLegendKey val="0"/>
          <c:showVal val="1"/>
          <c:showCatName val="0"/>
          <c:showSerName val="0"/>
          <c:showPercent val="0"/>
          <c:showBubbleSize val="0"/>
        </c:dLbl>
      </c:pivotFmt>
      <c:pivotFmt>
        <c:idx val="56"/>
        <c:dLbl>
          <c:idx val="0"/>
          <c:layout>
            <c:manualLayout>
              <c:x val="-1.2187691602267862E-3"/>
              <c:y val="-1.7683465959328029E-2"/>
            </c:manualLayout>
          </c:layout>
          <c:showLegendKey val="0"/>
          <c:showVal val="1"/>
          <c:showCatName val="0"/>
          <c:showSerName val="0"/>
          <c:showPercent val="0"/>
          <c:showBubbleSize val="0"/>
        </c:dLbl>
      </c:pivotFmt>
      <c:pivotFmt>
        <c:idx val="57"/>
        <c:dLbl>
          <c:idx val="0"/>
          <c:delete val="1"/>
        </c:dLbl>
      </c:pivotFmt>
      <c:pivotFmt>
        <c:idx val="58"/>
        <c:dLbl>
          <c:idx val="0"/>
          <c:layout>
            <c:manualLayout>
              <c:x val="-1.4625229922721488E-2"/>
              <c:y val="2.3054755043227664E-2"/>
            </c:manualLayout>
          </c:layout>
          <c:showLegendKey val="0"/>
          <c:showVal val="1"/>
          <c:showCatName val="0"/>
          <c:showSerName val="0"/>
          <c:showPercent val="0"/>
          <c:showBubbleSize val="0"/>
        </c:dLbl>
      </c:pivotFmt>
      <c:pivotFmt>
        <c:idx val="59"/>
        <c:dLbl>
          <c:idx val="0"/>
          <c:layout>
            <c:manualLayout>
              <c:x val="-7.3126149613606094E-3"/>
              <c:y val="1.1527377521613841E-2"/>
            </c:manualLayout>
          </c:layout>
          <c:showLegendKey val="0"/>
          <c:showVal val="1"/>
          <c:showCatName val="0"/>
          <c:showSerName val="0"/>
          <c:showPercent val="0"/>
          <c:showBubbleSize val="0"/>
        </c:dLbl>
      </c:pivotFmt>
      <c:pivotFmt>
        <c:idx val="60"/>
        <c:dLbl>
          <c:idx val="0"/>
          <c:layout>
            <c:manualLayout>
              <c:x val="-3.6563074806803555E-3"/>
              <c:y val="1.4605428963289403E-2"/>
            </c:manualLayout>
          </c:layout>
          <c:showLegendKey val="0"/>
          <c:showVal val="1"/>
          <c:showCatName val="0"/>
          <c:showSerName val="0"/>
          <c:showPercent val="0"/>
          <c:showBubbleSize val="0"/>
        </c:dLbl>
      </c:pivotFmt>
      <c:pivotFmt>
        <c:idx val="61"/>
        <c:dLbl>
          <c:idx val="0"/>
          <c:layout>
            <c:manualLayout>
              <c:x val="-8.5313841215874826E-3"/>
              <c:y val="1.3448607108549468E-2"/>
            </c:manualLayout>
          </c:layout>
          <c:showLegendKey val="0"/>
          <c:showVal val="1"/>
          <c:showCatName val="0"/>
          <c:showSerName val="0"/>
          <c:showPercent val="0"/>
          <c:showBubbleSize val="0"/>
        </c:dLbl>
      </c:pivotFmt>
    </c:pivotFmts>
    <c:plotArea>
      <c:layout>
        <c:manualLayout>
          <c:layoutTarget val="inner"/>
          <c:xMode val="edge"/>
          <c:yMode val="edge"/>
          <c:x val="0.10765361361079866"/>
          <c:y val="8.4630144043665728E-2"/>
          <c:w val="0.85943967941507327"/>
          <c:h val="0.76570085833865364"/>
        </c:manualLayout>
      </c:layout>
      <c:lineChart>
        <c:grouping val="standard"/>
        <c:varyColors val="0"/>
        <c:ser>
          <c:idx val="0"/>
          <c:order val="0"/>
          <c:tx>
            <c:strRef>
              <c:f>Sheet2!$C$5:$C$6</c:f>
              <c:strCache>
                <c:ptCount val="1"/>
                <c:pt idx="0">
                  <c:v>DI</c:v>
                </c:pt>
              </c:strCache>
            </c:strRef>
          </c:tx>
          <c:spPr>
            <a:ln w="38100">
              <a:solidFill>
                <a:srgbClr val="00B0F0"/>
              </a:solidFill>
            </a:ln>
          </c:spPr>
          <c:marker>
            <c:symbol val="none"/>
          </c:marker>
          <c:cat>
            <c:strRef>
              <c:f>Sheet2!$B$7:$B$22</c:f>
              <c:strCach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strCache>
            </c:strRef>
          </c:cat>
          <c:val>
            <c:numRef>
              <c:f>Sheet2!$C$7:$C$22</c:f>
              <c:numCache>
                <c:formatCode>General</c:formatCode>
                <c:ptCount val="15"/>
                <c:pt idx="0">
                  <c:v>158</c:v>
                </c:pt>
                <c:pt idx="1">
                  <c:v>147</c:v>
                </c:pt>
                <c:pt idx="2">
                  <c:v>194</c:v>
                </c:pt>
                <c:pt idx="3">
                  <c:v>135</c:v>
                </c:pt>
                <c:pt idx="4">
                  <c:v>108</c:v>
                </c:pt>
                <c:pt idx="5">
                  <c:v>113</c:v>
                </c:pt>
                <c:pt idx="6">
                  <c:v>94</c:v>
                </c:pt>
                <c:pt idx="7">
                  <c:v>37</c:v>
                </c:pt>
                <c:pt idx="8">
                  <c:v>74</c:v>
                </c:pt>
                <c:pt idx="9">
                  <c:v>102</c:v>
                </c:pt>
                <c:pt idx="10">
                  <c:v>84</c:v>
                </c:pt>
                <c:pt idx="11">
                  <c:v>71</c:v>
                </c:pt>
                <c:pt idx="12">
                  <c:v>69</c:v>
                </c:pt>
                <c:pt idx="13">
                  <c:v>53</c:v>
                </c:pt>
                <c:pt idx="14">
                  <c:v>44</c:v>
                </c:pt>
              </c:numCache>
            </c:numRef>
          </c:val>
          <c:smooth val="0"/>
        </c:ser>
        <c:ser>
          <c:idx val="1"/>
          <c:order val="1"/>
          <c:tx>
            <c:strRef>
              <c:f>Sheet2!$D$5:$D$6</c:f>
              <c:strCache>
                <c:ptCount val="1"/>
                <c:pt idx="0">
                  <c:v>CI</c:v>
                </c:pt>
              </c:strCache>
            </c:strRef>
          </c:tx>
          <c:spPr>
            <a:ln w="38100">
              <a:solidFill>
                <a:srgbClr val="0070C0"/>
              </a:solidFill>
            </a:ln>
          </c:spPr>
          <c:marker>
            <c:symbol val="none"/>
          </c:marker>
          <c:cat>
            <c:strRef>
              <c:f>Sheet2!$B$7:$B$22</c:f>
              <c:strCach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strCache>
            </c:strRef>
          </c:cat>
          <c:val>
            <c:numRef>
              <c:f>Sheet2!$D$7:$D$22</c:f>
              <c:numCache>
                <c:formatCode>General</c:formatCode>
                <c:ptCount val="15"/>
                <c:pt idx="0">
                  <c:v>231</c:v>
                </c:pt>
                <c:pt idx="1">
                  <c:v>237</c:v>
                </c:pt>
                <c:pt idx="2">
                  <c:v>283</c:v>
                </c:pt>
                <c:pt idx="3">
                  <c:v>248</c:v>
                </c:pt>
                <c:pt idx="4">
                  <c:v>210</c:v>
                </c:pt>
                <c:pt idx="5">
                  <c:v>201</c:v>
                </c:pt>
                <c:pt idx="6">
                  <c:v>204</c:v>
                </c:pt>
                <c:pt idx="7">
                  <c:v>147</c:v>
                </c:pt>
                <c:pt idx="8">
                  <c:v>207</c:v>
                </c:pt>
                <c:pt idx="9">
                  <c:v>187</c:v>
                </c:pt>
                <c:pt idx="10">
                  <c:v>177</c:v>
                </c:pt>
                <c:pt idx="11">
                  <c:v>171</c:v>
                </c:pt>
                <c:pt idx="12">
                  <c:v>178</c:v>
                </c:pt>
                <c:pt idx="13">
                  <c:v>154</c:v>
                </c:pt>
                <c:pt idx="14">
                  <c:v>149</c:v>
                </c:pt>
              </c:numCache>
            </c:numRef>
          </c:val>
          <c:smooth val="0"/>
        </c:ser>
        <c:ser>
          <c:idx val="2"/>
          <c:order val="2"/>
          <c:tx>
            <c:strRef>
              <c:f>Sheet2!$E$5:$E$6</c:f>
              <c:strCache>
                <c:ptCount val="1"/>
                <c:pt idx="0">
                  <c:v>YDI</c:v>
                </c:pt>
              </c:strCache>
            </c:strRef>
          </c:tx>
          <c:spPr>
            <a:ln w="38100">
              <a:solidFill>
                <a:schemeClr val="accent2">
                  <a:lumMod val="75000"/>
                </a:schemeClr>
              </a:solidFill>
            </a:ln>
          </c:spPr>
          <c:marker>
            <c:symbol val="none"/>
          </c:marker>
          <c:cat>
            <c:strRef>
              <c:f>Sheet2!$B$7:$B$22</c:f>
              <c:strCach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strCache>
            </c:strRef>
          </c:cat>
          <c:val>
            <c:numRef>
              <c:f>Sheet2!$E$7:$E$22</c:f>
              <c:numCache>
                <c:formatCode>General</c:formatCode>
                <c:ptCount val="15"/>
                <c:pt idx="0">
                  <c:v>25</c:v>
                </c:pt>
                <c:pt idx="1">
                  <c:v>24</c:v>
                </c:pt>
                <c:pt idx="2">
                  <c:v>44</c:v>
                </c:pt>
                <c:pt idx="3">
                  <c:v>33</c:v>
                </c:pt>
                <c:pt idx="4">
                  <c:v>29</c:v>
                </c:pt>
                <c:pt idx="5">
                  <c:v>28</c:v>
                </c:pt>
                <c:pt idx="6">
                  <c:v>26</c:v>
                </c:pt>
                <c:pt idx="7">
                  <c:v>22</c:v>
                </c:pt>
                <c:pt idx="8">
                  <c:v>44</c:v>
                </c:pt>
                <c:pt idx="9">
                  <c:v>57</c:v>
                </c:pt>
                <c:pt idx="10">
                  <c:v>56</c:v>
                </c:pt>
                <c:pt idx="11">
                  <c:v>31</c:v>
                </c:pt>
                <c:pt idx="12">
                  <c:v>43</c:v>
                </c:pt>
                <c:pt idx="13">
                  <c:v>31</c:v>
                </c:pt>
                <c:pt idx="14">
                  <c:v>9</c:v>
                </c:pt>
              </c:numCache>
            </c:numRef>
          </c:val>
          <c:smooth val="0"/>
        </c:ser>
        <c:ser>
          <c:idx val="3"/>
          <c:order val="3"/>
          <c:tx>
            <c:strRef>
              <c:f>Sheet2!$F$5:$F$6</c:f>
              <c:strCache>
                <c:ptCount val="1"/>
                <c:pt idx="0">
                  <c:v>O</c:v>
                </c:pt>
              </c:strCache>
            </c:strRef>
          </c:tx>
          <c:spPr>
            <a:ln>
              <a:solidFill>
                <a:srgbClr val="00B050"/>
              </a:solidFill>
            </a:ln>
          </c:spPr>
          <c:marker>
            <c:symbol val="none"/>
          </c:marker>
          <c:cat>
            <c:strRef>
              <c:f>Sheet2!$B$7:$B$22</c:f>
              <c:strCach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strCache>
            </c:strRef>
          </c:cat>
          <c:val>
            <c:numRef>
              <c:f>Sheet2!$F$7:$F$22</c:f>
              <c:numCache>
                <c:formatCode>General</c:formatCode>
                <c:ptCount val="15"/>
                <c:pt idx="0">
                  <c:v>10</c:v>
                </c:pt>
                <c:pt idx="1">
                  <c:v>14</c:v>
                </c:pt>
                <c:pt idx="2">
                  <c:v>20</c:v>
                </c:pt>
                <c:pt idx="3">
                  <c:v>26</c:v>
                </c:pt>
                <c:pt idx="4">
                  <c:v>17</c:v>
                </c:pt>
                <c:pt idx="5">
                  <c:v>23</c:v>
                </c:pt>
                <c:pt idx="6">
                  <c:v>32</c:v>
                </c:pt>
                <c:pt idx="7">
                  <c:v>39</c:v>
                </c:pt>
                <c:pt idx="8">
                  <c:v>36</c:v>
                </c:pt>
                <c:pt idx="9">
                  <c:v>24</c:v>
                </c:pt>
                <c:pt idx="10">
                  <c:v>28</c:v>
                </c:pt>
                <c:pt idx="11">
                  <c:v>12</c:v>
                </c:pt>
                <c:pt idx="12">
                  <c:v>12</c:v>
                </c:pt>
                <c:pt idx="13">
                  <c:v>12</c:v>
                </c:pt>
                <c:pt idx="14">
                  <c:v>7</c:v>
                </c:pt>
              </c:numCache>
            </c:numRef>
          </c:val>
          <c:smooth val="0"/>
        </c:ser>
        <c:dLbls>
          <c:showLegendKey val="0"/>
          <c:showVal val="0"/>
          <c:showCatName val="0"/>
          <c:showSerName val="0"/>
          <c:showPercent val="0"/>
          <c:showBubbleSize val="0"/>
        </c:dLbls>
        <c:marker val="1"/>
        <c:smooth val="0"/>
        <c:axId val="185434112"/>
        <c:axId val="170322752"/>
      </c:lineChart>
      <c:catAx>
        <c:axId val="185434112"/>
        <c:scaling>
          <c:orientation val="minMax"/>
        </c:scaling>
        <c:delete val="0"/>
        <c:axPos val="b"/>
        <c:majorTickMark val="none"/>
        <c:minorTickMark val="none"/>
        <c:tickLblPos val="nextTo"/>
        <c:crossAx val="170322752"/>
        <c:crosses val="autoZero"/>
        <c:auto val="1"/>
        <c:lblAlgn val="ctr"/>
        <c:lblOffset val="100"/>
        <c:noMultiLvlLbl val="0"/>
      </c:catAx>
      <c:valAx>
        <c:axId val="170322752"/>
        <c:scaling>
          <c:orientation val="minMax"/>
        </c:scaling>
        <c:delete val="0"/>
        <c:axPos val="l"/>
        <c:majorGridlines/>
        <c:title>
          <c:tx>
            <c:rich>
              <a:bodyPr/>
              <a:lstStyle/>
              <a:p>
                <a:pPr>
                  <a:defRPr/>
                </a:pPr>
                <a:r>
                  <a:rPr lang="en-CA" sz="1800" dirty="0">
                    <a:latin typeface="Georgia" panose="02040502050405020303" pitchFamily="18" charset="0"/>
                  </a:rPr>
                  <a:t>Breaks per Year</a:t>
                </a:r>
              </a:p>
            </c:rich>
          </c:tx>
          <c:layout>
            <c:manualLayout>
              <c:xMode val="edge"/>
              <c:yMode val="edge"/>
              <c:x val="1.5391591676040497E-2"/>
              <c:y val="0.34180481662765122"/>
            </c:manualLayout>
          </c:layout>
          <c:overlay val="0"/>
        </c:title>
        <c:numFmt formatCode="General" sourceLinked="1"/>
        <c:majorTickMark val="none"/>
        <c:minorTickMark val="none"/>
        <c:tickLblPos val="nextTo"/>
        <c:crossAx val="185434112"/>
        <c:crosses val="autoZero"/>
        <c:crossBetween val="between"/>
      </c:valAx>
      <c:spPr>
        <a:solidFill>
          <a:srgbClr val="FFCCFF">
            <a:alpha val="20000"/>
          </a:srgbClr>
        </a:solidFill>
      </c:spPr>
    </c:plotArea>
    <c:plotVisOnly val="1"/>
    <c:dispBlanksAs val="gap"/>
    <c:showDLblsOverMax val="0"/>
  </c:chart>
  <c:spPr>
    <a:solidFill>
      <a:srgbClr val="FFCCFF">
        <a:alpha val="10000"/>
      </a:srgbClr>
    </a:solidFill>
  </c:spPr>
  <c:txPr>
    <a:bodyPr/>
    <a:lstStyle/>
    <a:p>
      <a:pPr>
        <a:defRPr sz="1400" baseline="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Diam!$G$18:$G$24</c:f>
              <c:strCache>
                <c:ptCount val="7"/>
                <c:pt idx="0">
                  <c:v>50-150</c:v>
                </c:pt>
                <c:pt idx="1">
                  <c:v>200</c:v>
                </c:pt>
                <c:pt idx="2">
                  <c:v>250</c:v>
                </c:pt>
                <c:pt idx="3">
                  <c:v>300</c:v>
                </c:pt>
                <c:pt idx="4">
                  <c:v>350</c:v>
                </c:pt>
                <c:pt idx="5">
                  <c:v>450-600</c:v>
                </c:pt>
                <c:pt idx="6">
                  <c:v>700-750</c:v>
                </c:pt>
              </c:strCache>
            </c:strRef>
          </c:cat>
          <c:val>
            <c:numRef>
              <c:f>Diam!$J$18:$J$24</c:f>
              <c:numCache>
                <c:formatCode>General</c:formatCode>
                <c:ptCount val="7"/>
                <c:pt idx="0">
                  <c:v>10.347399372979137</c:v>
                </c:pt>
                <c:pt idx="1">
                  <c:v>4.5645852327692422</c:v>
                </c:pt>
                <c:pt idx="2">
                  <c:v>4.3556262232253093</c:v>
                </c:pt>
                <c:pt idx="3">
                  <c:v>3.5919215663516875</c:v>
                </c:pt>
                <c:pt idx="4">
                  <c:v>1.8192822358505665</c:v>
                </c:pt>
                <c:pt idx="5">
                  <c:v>1.1500235668579437</c:v>
                </c:pt>
                <c:pt idx="6">
                  <c:v>0.72862620874556883</c:v>
                </c:pt>
              </c:numCache>
            </c:numRef>
          </c:val>
        </c:ser>
        <c:dLbls>
          <c:showLegendKey val="0"/>
          <c:showVal val="0"/>
          <c:showCatName val="0"/>
          <c:showSerName val="0"/>
          <c:showPercent val="0"/>
          <c:showBubbleSize val="0"/>
        </c:dLbls>
        <c:gapWidth val="150"/>
        <c:axId val="183594496"/>
        <c:axId val="170325056"/>
      </c:barChart>
      <c:catAx>
        <c:axId val="183594496"/>
        <c:scaling>
          <c:orientation val="minMax"/>
        </c:scaling>
        <c:delete val="0"/>
        <c:axPos val="b"/>
        <c:title>
          <c:tx>
            <c:rich>
              <a:bodyPr/>
              <a:lstStyle/>
              <a:p>
                <a:pPr>
                  <a:defRPr sz="2400" cap="all" baseline="0">
                    <a:latin typeface="Georgia" panose="02040502050405020303" pitchFamily="18" charset="0"/>
                  </a:defRPr>
                </a:pPr>
                <a:r>
                  <a:rPr lang="en-CA" sz="2400" cap="all" baseline="0">
                    <a:latin typeface="Georgia" panose="02040502050405020303" pitchFamily="18" charset="0"/>
                  </a:rPr>
                  <a:t>Diameter Group</a:t>
                </a:r>
              </a:p>
            </c:rich>
          </c:tx>
          <c:layout/>
          <c:overlay val="0"/>
        </c:title>
        <c:majorTickMark val="none"/>
        <c:minorTickMark val="none"/>
        <c:tickLblPos val="nextTo"/>
        <c:txPr>
          <a:bodyPr/>
          <a:lstStyle/>
          <a:p>
            <a:pPr>
              <a:defRPr sz="2400" baseline="0">
                <a:latin typeface="Georgia" panose="02040502050405020303" pitchFamily="18" charset="0"/>
              </a:defRPr>
            </a:pPr>
            <a:endParaRPr lang="en-US"/>
          </a:p>
        </c:txPr>
        <c:crossAx val="170325056"/>
        <c:crosses val="autoZero"/>
        <c:auto val="1"/>
        <c:lblAlgn val="ctr"/>
        <c:lblOffset val="100"/>
        <c:noMultiLvlLbl val="0"/>
      </c:catAx>
      <c:valAx>
        <c:axId val="170325056"/>
        <c:scaling>
          <c:orientation val="minMax"/>
        </c:scaling>
        <c:delete val="0"/>
        <c:axPos val="l"/>
        <c:majorGridlines/>
        <c:title>
          <c:tx>
            <c:rich>
              <a:bodyPr/>
              <a:lstStyle/>
              <a:p>
                <a:pPr>
                  <a:defRPr sz="2400" baseline="0">
                    <a:latin typeface="Georgia" panose="02040502050405020303" pitchFamily="18" charset="0"/>
                  </a:defRPr>
                </a:pPr>
                <a:r>
                  <a:rPr lang="en-CA" sz="2400" baseline="0">
                    <a:latin typeface="Georgia" panose="02040502050405020303" pitchFamily="18" charset="0"/>
                  </a:rPr>
                  <a:t>Breaks/100km/year</a:t>
                </a:r>
              </a:p>
            </c:rich>
          </c:tx>
          <c:layout/>
          <c:overlay val="0"/>
        </c:title>
        <c:numFmt formatCode="General" sourceLinked="1"/>
        <c:majorTickMark val="out"/>
        <c:minorTickMark val="none"/>
        <c:tickLblPos val="nextTo"/>
        <c:txPr>
          <a:bodyPr/>
          <a:lstStyle/>
          <a:p>
            <a:pPr>
              <a:defRPr sz="2400" baseline="0">
                <a:latin typeface="Georgia" panose="02040502050405020303" pitchFamily="18" charset="0"/>
              </a:defRPr>
            </a:pPr>
            <a:endParaRPr lang="en-US"/>
          </a:p>
        </c:txPr>
        <c:crossAx val="18359449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aseline="0">
                <a:latin typeface="Georgia" panose="02040502050405020303" pitchFamily="18" charset="0"/>
              </a:defRPr>
            </a:pPr>
            <a:r>
              <a:rPr lang="en-CA" sz="2000" baseline="0" dirty="0">
                <a:latin typeface="Georgia" panose="02040502050405020303" pitchFamily="18" charset="0"/>
              </a:rPr>
              <a:t>No Correlation Between OLD Breaks and Present</a:t>
            </a:r>
          </a:p>
        </c:rich>
      </c:tx>
      <c:layout>
        <c:manualLayout>
          <c:xMode val="edge"/>
          <c:yMode val="edge"/>
          <c:x val="0.10291277826382812"/>
          <c:y val="0"/>
        </c:manualLayout>
      </c:layout>
      <c:overlay val="0"/>
    </c:title>
    <c:autoTitleDeleted val="0"/>
    <c:plotArea>
      <c:layout>
        <c:manualLayout>
          <c:layoutTarget val="inner"/>
          <c:xMode val="edge"/>
          <c:yMode val="edge"/>
          <c:x val="0.16574115726154071"/>
          <c:y val="0.16103108470664471"/>
          <c:w val="0.7518006619240839"/>
          <c:h val="0.67008929709029175"/>
        </c:manualLayout>
      </c:layout>
      <c:scatterChart>
        <c:scatterStyle val="lineMarker"/>
        <c:varyColors val="0"/>
        <c:ser>
          <c:idx val="0"/>
          <c:order val="0"/>
          <c:spPr>
            <a:ln w="28575">
              <a:noFill/>
            </a:ln>
          </c:spPr>
          <c:trendline>
            <c:trendlineType val="linear"/>
            <c:dispRSqr val="1"/>
            <c:dispEq val="1"/>
            <c:trendlineLbl>
              <c:layout>
                <c:manualLayout>
                  <c:x val="0.16390031107222713"/>
                  <c:y val="-0.176021986923004"/>
                </c:manualLayout>
              </c:layout>
              <c:tx>
                <c:rich>
                  <a:bodyPr/>
                  <a:lstStyle/>
                  <a:p>
                    <a:pPr>
                      <a:defRPr/>
                    </a:pPr>
                    <a:r>
                      <a:rPr lang="en-US" sz="2400" baseline="0" dirty="0">
                        <a:latin typeface="Georgia" panose="02040502050405020303" pitchFamily="18" charset="0"/>
                      </a:rPr>
                      <a:t>y = -0.0005x + 0.0433
</a:t>
                    </a:r>
                    <a:r>
                      <a:rPr lang="en-US" sz="2400" b="1" baseline="0" dirty="0">
                        <a:latin typeface="Georgia" panose="02040502050405020303" pitchFamily="18" charset="0"/>
                      </a:rPr>
                      <a:t>R² = 0.0074</a:t>
                    </a:r>
                  </a:p>
                </c:rich>
              </c:tx>
              <c:numFmt formatCode="General" sourceLinked="0"/>
            </c:trendlineLbl>
          </c:trendline>
          <c:xVal>
            <c:numRef>
              <c:f>Why5Years!$K$11:$K$36</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Why5Years!$L$11:$L$36</c:f>
              <c:numCache>
                <c:formatCode>General</c:formatCode>
                <c:ptCount val="26"/>
                <c:pt idx="0">
                  <c:v>7.4085447775517274E-3</c:v>
                </c:pt>
                <c:pt idx="1">
                  <c:v>4.3088590141330589E-2</c:v>
                </c:pt>
                <c:pt idx="2">
                  <c:v>7.0790816326530642E-2</c:v>
                </c:pt>
                <c:pt idx="3">
                  <c:v>6.6543438077634007E-2</c:v>
                </c:pt>
                <c:pt idx="4">
                  <c:v>7.2386058981233278E-2</c:v>
                </c:pt>
                <c:pt idx="5">
                  <c:v>5.6179775280898868E-2</c:v>
                </c:pt>
                <c:pt idx="6">
                  <c:v>5.3254437869822494E-2</c:v>
                </c:pt>
                <c:pt idx="7">
                  <c:v>1.6746411483253593E-2</c:v>
                </c:pt>
                <c:pt idx="8">
                  <c:v>2.7586206896551731E-2</c:v>
                </c:pt>
                <c:pt idx="9">
                  <c:v>1.7241379310344827E-2</c:v>
                </c:pt>
                <c:pt idx="10">
                  <c:v>5.8479532163742695E-3</c:v>
                </c:pt>
                <c:pt idx="11">
                  <c:v>5.3846153846153856E-2</c:v>
                </c:pt>
                <c:pt idx="12">
                  <c:v>4.9382716049382727E-2</c:v>
                </c:pt>
                <c:pt idx="13">
                  <c:v>0</c:v>
                </c:pt>
                <c:pt idx="14">
                  <c:v>6.666666666666668E-2</c:v>
                </c:pt>
                <c:pt idx="15">
                  <c:v>4.8780487804878071E-2</c:v>
                </c:pt>
                <c:pt idx="16">
                  <c:v>0</c:v>
                </c:pt>
                <c:pt idx="17">
                  <c:v>0</c:v>
                </c:pt>
                <c:pt idx="18">
                  <c:v>0</c:v>
                </c:pt>
                <c:pt idx="19">
                  <c:v>0</c:v>
                </c:pt>
                <c:pt idx="20">
                  <c:v>0</c:v>
                </c:pt>
                <c:pt idx="21">
                  <c:v>0.1428571428571429</c:v>
                </c:pt>
                <c:pt idx="22">
                  <c:v>0.16666666666666666</c:v>
                </c:pt>
                <c:pt idx="23">
                  <c:v>0</c:v>
                </c:pt>
                <c:pt idx="24">
                  <c:v>0</c:v>
                </c:pt>
                <c:pt idx="25">
                  <c:v>0</c:v>
                </c:pt>
              </c:numCache>
            </c:numRef>
          </c:yVal>
          <c:smooth val="0"/>
        </c:ser>
        <c:dLbls>
          <c:showLegendKey val="0"/>
          <c:showVal val="0"/>
          <c:showCatName val="0"/>
          <c:showSerName val="0"/>
          <c:showPercent val="0"/>
          <c:showBubbleSize val="0"/>
        </c:dLbls>
        <c:axId val="170327360"/>
        <c:axId val="185262080"/>
      </c:scatterChart>
      <c:valAx>
        <c:axId val="170327360"/>
        <c:scaling>
          <c:orientation val="minMax"/>
        </c:scaling>
        <c:delete val="0"/>
        <c:axPos val="b"/>
        <c:title>
          <c:tx>
            <c:rich>
              <a:bodyPr/>
              <a:lstStyle/>
              <a:p>
                <a:pPr>
                  <a:defRPr/>
                </a:pPr>
                <a:r>
                  <a:rPr lang="en-CA" sz="1800" baseline="0" dirty="0">
                    <a:latin typeface="Georgia" panose="02040502050405020303" pitchFamily="18" charset="0"/>
                  </a:rPr>
                  <a:t>Total Breaks From More than Seven Years Ago</a:t>
                </a:r>
              </a:p>
            </c:rich>
          </c:tx>
          <c:layout/>
          <c:overlay val="0"/>
        </c:title>
        <c:numFmt formatCode="General" sourceLinked="1"/>
        <c:majorTickMark val="none"/>
        <c:minorTickMark val="none"/>
        <c:tickLblPos val="nextTo"/>
        <c:txPr>
          <a:bodyPr/>
          <a:lstStyle/>
          <a:p>
            <a:pPr>
              <a:defRPr sz="2400" baseline="0">
                <a:latin typeface="Georgia" panose="02040502050405020303" pitchFamily="18" charset="0"/>
              </a:defRPr>
            </a:pPr>
            <a:endParaRPr lang="en-US"/>
          </a:p>
        </c:txPr>
        <c:crossAx val="185262080"/>
        <c:crosses val="autoZero"/>
        <c:crossBetween val="midCat"/>
      </c:valAx>
      <c:valAx>
        <c:axId val="185262080"/>
        <c:scaling>
          <c:orientation val="minMax"/>
        </c:scaling>
        <c:delete val="0"/>
        <c:axPos val="l"/>
        <c:majorGridlines/>
        <c:title>
          <c:tx>
            <c:rich>
              <a:bodyPr/>
              <a:lstStyle/>
              <a:p>
                <a:pPr>
                  <a:defRPr sz="2400" baseline="0">
                    <a:latin typeface="Georgia" panose="02040502050405020303" pitchFamily="18" charset="0"/>
                  </a:defRPr>
                </a:pPr>
                <a:r>
                  <a:rPr lang="en-CA" sz="1800" baseline="0" dirty="0">
                    <a:latin typeface="Georgia" panose="02040502050405020303" pitchFamily="18" charset="0"/>
                  </a:rPr>
                  <a:t>Avg.  Breaks in Last 3 Years</a:t>
                </a:r>
              </a:p>
            </c:rich>
          </c:tx>
          <c:layout>
            <c:manualLayout>
              <c:xMode val="edge"/>
              <c:yMode val="edge"/>
              <c:x val="0"/>
              <c:y val="0.17500783811091694"/>
            </c:manualLayout>
          </c:layout>
          <c:overlay val="0"/>
        </c:title>
        <c:numFmt formatCode="General" sourceLinked="1"/>
        <c:majorTickMark val="none"/>
        <c:minorTickMark val="none"/>
        <c:tickLblPos val="nextTo"/>
        <c:txPr>
          <a:bodyPr/>
          <a:lstStyle/>
          <a:p>
            <a:pPr>
              <a:defRPr sz="2400" baseline="0">
                <a:latin typeface="Georgia" panose="02040502050405020303" pitchFamily="18" charset="0"/>
              </a:defRPr>
            </a:pPr>
            <a:endParaRPr lang="en-US"/>
          </a:p>
        </c:txPr>
        <c:crossAx val="170327360"/>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pivotSource>
    <c:name>[model_adjust_to_reality2.xlsx]full_model_vs_reality!PivotTable1</c:name>
    <c:fmtId val="-1"/>
  </c:pivotSource>
  <c:chart>
    <c:title>
      <c:tx>
        <c:rich>
          <a:bodyPr/>
          <a:lstStyle/>
          <a:p>
            <a:pPr>
              <a:defRPr/>
            </a:pPr>
            <a:r>
              <a:rPr lang="en-CA" dirty="0" smtClean="0"/>
              <a:t>Breaks Per Year: Predicted</a:t>
            </a:r>
            <a:r>
              <a:rPr lang="en-CA" baseline="0" dirty="0" smtClean="0"/>
              <a:t> and Actual</a:t>
            </a:r>
            <a:endParaRPr lang="en-CA" dirty="0"/>
          </a:p>
        </c:rich>
      </c:tx>
      <c:layout/>
      <c:overlay val="0"/>
    </c:title>
    <c:autoTitleDeleted val="0"/>
    <c:pivotFmts>
      <c:pivotFmt>
        <c:idx val="0"/>
        <c:marker>
          <c:symbol val="none"/>
        </c:marker>
      </c:pivotFmt>
      <c:pivotFmt>
        <c:idx val="1"/>
        <c:marker>
          <c:symbol val="none"/>
        </c:marker>
      </c:pivotFmt>
      <c:pivotFmt>
        <c:idx val="2"/>
        <c:marker>
          <c:symbol val="none"/>
        </c:marker>
      </c:pivotFmt>
      <c:pivotFmt>
        <c:idx val="3"/>
      </c:pivotFmt>
      <c:pivotFmt>
        <c:idx val="4"/>
      </c:pivotFmt>
      <c:pivotFmt>
        <c:idx val="5"/>
      </c:pivotFmt>
      <c:pivotFmt>
        <c:idx val="6"/>
      </c:pivotFmt>
    </c:pivotFmts>
    <c:plotArea>
      <c:layout/>
      <c:lineChart>
        <c:grouping val="standard"/>
        <c:varyColors val="0"/>
        <c:ser>
          <c:idx val="0"/>
          <c:order val="0"/>
          <c:tx>
            <c:strRef>
              <c:f>full_model_vs_reality!$F$10:$F$11</c:f>
              <c:strCache>
                <c:ptCount val="1"/>
                <c:pt idx="0">
                  <c:v>Sum BRKSPERYR2</c:v>
                </c:pt>
              </c:strCache>
            </c:strRef>
          </c:tx>
          <c:spPr>
            <a:ln w="38100">
              <a:solidFill>
                <a:schemeClr val="accent1"/>
              </a:solidFill>
            </a:ln>
          </c:spPr>
          <c:marker>
            <c:spPr>
              <a:solidFill>
                <a:schemeClr val="accent1"/>
              </a:solidFill>
            </c:spPr>
          </c:marker>
          <c:cat>
            <c:strRef>
              <c:f>full_model_vs_reality!$E$12:$E$23</c:f>
              <c:strCache>
                <c:ptCount val="11"/>
                <c:pt idx="0">
                  <c:v>1998</c:v>
                </c:pt>
                <c:pt idx="1">
                  <c:v>1999</c:v>
                </c:pt>
                <c:pt idx="2">
                  <c:v>2002</c:v>
                </c:pt>
                <c:pt idx="3">
                  <c:v>2003</c:v>
                </c:pt>
                <c:pt idx="4">
                  <c:v>2004</c:v>
                </c:pt>
                <c:pt idx="5">
                  <c:v>2005</c:v>
                </c:pt>
                <c:pt idx="6">
                  <c:v>2007</c:v>
                </c:pt>
                <c:pt idx="7">
                  <c:v>2008</c:v>
                </c:pt>
                <c:pt idx="8">
                  <c:v>2009</c:v>
                </c:pt>
                <c:pt idx="9">
                  <c:v>2010</c:v>
                </c:pt>
                <c:pt idx="10">
                  <c:v>2011</c:v>
                </c:pt>
              </c:strCache>
            </c:strRef>
          </c:cat>
          <c:val>
            <c:numRef>
              <c:f>full_model_vs_reality!$F$12:$F$23</c:f>
              <c:numCache>
                <c:formatCode>0</c:formatCode>
                <c:ptCount val="11"/>
                <c:pt idx="0">
                  <c:v>449.72309999999891</c:v>
                </c:pt>
                <c:pt idx="1">
                  <c:v>449.99279999999914</c:v>
                </c:pt>
                <c:pt idx="2">
                  <c:v>429.80139999999915</c:v>
                </c:pt>
                <c:pt idx="3">
                  <c:v>412.02589999999969</c:v>
                </c:pt>
                <c:pt idx="4">
                  <c:v>403.19460000000032</c:v>
                </c:pt>
                <c:pt idx="5">
                  <c:v>389.05480000000074</c:v>
                </c:pt>
                <c:pt idx="6">
                  <c:v>366.83930000000004</c:v>
                </c:pt>
                <c:pt idx="7">
                  <c:v>350.81250000000017</c:v>
                </c:pt>
                <c:pt idx="8">
                  <c:v>342.44999999999993</c:v>
                </c:pt>
                <c:pt idx="9">
                  <c:v>322.0108000000003</c:v>
                </c:pt>
                <c:pt idx="10">
                  <c:v>305.05280000000067</c:v>
                </c:pt>
              </c:numCache>
            </c:numRef>
          </c:val>
          <c:smooth val="0"/>
        </c:ser>
        <c:ser>
          <c:idx val="1"/>
          <c:order val="1"/>
          <c:tx>
            <c:strRef>
              <c:f>full_model_vs_reality!$G$10:$G$11</c:f>
              <c:strCache>
                <c:ptCount val="1"/>
                <c:pt idx="0">
                  <c:v>Sum of ACTUAL</c:v>
                </c:pt>
              </c:strCache>
            </c:strRef>
          </c:tx>
          <c:spPr>
            <a:ln w="38100">
              <a:solidFill>
                <a:schemeClr val="tx1"/>
              </a:solidFill>
            </a:ln>
          </c:spPr>
          <c:marker>
            <c:spPr>
              <a:solidFill>
                <a:schemeClr val="tx1"/>
              </a:solidFill>
            </c:spPr>
          </c:marker>
          <c:cat>
            <c:strRef>
              <c:f>full_model_vs_reality!$E$12:$E$23</c:f>
              <c:strCache>
                <c:ptCount val="11"/>
                <c:pt idx="0">
                  <c:v>1998</c:v>
                </c:pt>
                <c:pt idx="1">
                  <c:v>1999</c:v>
                </c:pt>
                <c:pt idx="2">
                  <c:v>2002</c:v>
                </c:pt>
                <c:pt idx="3">
                  <c:v>2003</c:v>
                </c:pt>
                <c:pt idx="4">
                  <c:v>2004</c:v>
                </c:pt>
                <c:pt idx="5">
                  <c:v>2005</c:v>
                </c:pt>
                <c:pt idx="6">
                  <c:v>2007</c:v>
                </c:pt>
                <c:pt idx="7">
                  <c:v>2008</c:v>
                </c:pt>
                <c:pt idx="8">
                  <c:v>2009</c:v>
                </c:pt>
                <c:pt idx="9">
                  <c:v>2010</c:v>
                </c:pt>
                <c:pt idx="10">
                  <c:v>2011</c:v>
                </c:pt>
              </c:strCache>
            </c:strRef>
          </c:cat>
          <c:val>
            <c:numRef>
              <c:f>full_model_vs_reality!$G$12:$G$23</c:f>
              <c:numCache>
                <c:formatCode>0</c:formatCode>
                <c:ptCount val="11"/>
                <c:pt idx="0">
                  <c:v>440</c:v>
                </c:pt>
                <c:pt idx="1">
                  <c:v>414</c:v>
                </c:pt>
                <c:pt idx="2">
                  <c:v>434</c:v>
                </c:pt>
                <c:pt idx="3">
                  <c:v>349</c:v>
                </c:pt>
                <c:pt idx="4">
                  <c:v>351</c:v>
                </c:pt>
                <c:pt idx="5">
                  <c:v>345</c:v>
                </c:pt>
                <c:pt idx="6">
                  <c:v>341</c:v>
                </c:pt>
                <c:pt idx="7">
                  <c:v>354</c:v>
                </c:pt>
                <c:pt idx="8">
                  <c:v>327</c:v>
                </c:pt>
                <c:pt idx="9">
                  <c:v>277</c:v>
                </c:pt>
                <c:pt idx="10">
                  <c:v>298</c:v>
                </c:pt>
              </c:numCache>
            </c:numRef>
          </c:val>
          <c:smooth val="0"/>
        </c:ser>
        <c:dLbls>
          <c:showLegendKey val="0"/>
          <c:showVal val="0"/>
          <c:showCatName val="0"/>
          <c:showSerName val="0"/>
          <c:showPercent val="0"/>
          <c:showBubbleSize val="0"/>
        </c:dLbls>
        <c:marker val="1"/>
        <c:smooth val="0"/>
        <c:axId val="185557504"/>
        <c:axId val="185264384"/>
      </c:lineChart>
      <c:catAx>
        <c:axId val="185557504"/>
        <c:scaling>
          <c:orientation val="minMax"/>
        </c:scaling>
        <c:delete val="0"/>
        <c:axPos val="b"/>
        <c:majorTickMark val="none"/>
        <c:minorTickMark val="none"/>
        <c:tickLblPos val="nextTo"/>
        <c:txPr>
          <a:bodyPr/>
          <a:lstStyle/>
          <a:p>
            <a:pPr>
              <a:defRPr sz="1600" b="1" i="0" baseline="0"/>
            </a:pPr>
            <a:endParaRPr lang="en-US"/>
          </a:p>
        </c:txPr>
        <c:crossAx val="185264384"/>
        <c:crosses val="autoZero"/>
        <c:auto val="1"/>
        <c:lblAlgn val="ctr"/>
        <c:lblOffset val="100"/>
        <c:noMultiLvlLbl val="0"/>
      </c:catAx>
      <c:valAx>
        <c:axId val="185264384"/>
        <c:scaling>
          <c:orientation val="minMax"/>
          <c:min val="250"/>
        </c:scaling>
        <c:delete val="0"/>
        <c:axPos val="l"/>
        <c:majorGridlines/>
        <c:title>
          <c:tx>
            <c:rich>
              <a:bodyPr/>
              <a:lstStyle/>
              <a:p>
                <a:pPr>
                  <a:defRPr/>
                </a:pPr>
                <a:r>
                  <a:rPr lang="en-CA" sz="2400" baseline="0" dirty="0" smtClean="0"/>
                  <a:t>Breaks</a:t>
                </a:r>
                <a:r>
                  <a:rPr lang="en-CA" sz="2400" dirty="0" smtClean="0"/>
                  <a:t> Per Year</a:t>
                </a:r>
                <a:endParaRPr lang="en-CA" sz="2400" dirty="0"/>
              </a:p>
            </c:rich>
          </c:tx>
          <c:layout/>
          <c:overlay val="0"/>
        </c:title>
        <c:numFmt formatCode="0" sourceLinked="1"/>
        <c:majorTickMark val="none"/>
        <c:minorTickMark val="none"/>
        <c:tickLblPos val="nextTo"/>
        <c:crossAx val="185557504"/>
        <c:crosses val="autoZero"/>
        <c:crossBetween val="between"/>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Test_Results7!$R$9</c:f>
              <c:strCache>
                <c:ptCount val="1"/>
                <c:pt idx="0">
                  <c:v>Five Years Influence</c:v>
                </c:pt>
              </c:strCache>
            </c:strRef>
          </c:tx>
          <c:spPr>
            <a:ln w="38100"/>
          </c:spPr>
          <c:xVal>
            <c:numRef>
              <c:f>Test_Results7!$Q$10:$Q$23</c:f>
              <c:numCache>
                <c:formatCode>General</c:formatCode>
                <c:ptCount val="14"/>
                <c:pt idx="0">
                  <c:v>1998</c:v>
                </c:pt>
                <c:pt idx="1">
                  <c:v>1999</c:v>
                </c:pt>
                <c:pt idx="2">
                  <c:v>2002</c:v>
                </c:pt>
                <c:pt idx="3">
                  <c:v>2003</c:v>
                </c:pt>
                <c:pt idx="4">
                  <c:v>2004</c:v>
                </c:pt>
                <c:pt idx="5">
                  <c:v>2005</c:v>
                </c:pt>
                <c:pt idx="6">
                  <c:v>2007</c:v>
                </c:pt>
                <c:pt idx="7">
                  <c:v>2008</c:v>
                </c:pt>
                <c:pt idx="8">
                  <c:v>2009</c:v>
                </c:pt>
                <c:pt idx="9">
                  <c:v>2010</c:v>
                </c:pt>
                <c:pt idx="10">
                  <c:v>2011</c:v>
                </c:pt>
                <c:pt idx="11">
                  <c:v>2012</c:v>
                </c:pt>
                <c:pt idx="12">
                  <c:v>2013</c:v>
                </c:pt>
                <c:pt idx="13">
                  <c:v>2014</c:v>
                </c:pt>
              </c:numCache>
            </c:numRef>
          </c:xVal>
          <c:yVal>
            <c:numRef>
              <c:f>Test_Results7!$R$10:$R$23</c:f>
              <c:numCache>
                <c:formatCode>General</c:formatCode>
                <c:ptCount val="14"/>
                <c:pt idx="0">
                  <c:v>74.369500000000016</c:v>
                </c:pt>
                <c:pt idx="1">
                  <c:v>74.671400000000006</c:v>
                </c:pt>
                <c:pt idx="2">
                  <c:v>70.328000000000017</c:v>
                </c:pt>
                <c:pt idx="3">
                  <c:v>69.269499999999994</c:v>
                </c:pt>
                <c:pt idx="4">
                  <c:v>68.900199999999998</c:v>
                </c:pt>
                <c:pt idx="5">
                  <c:v>66.966400000000007</c:v>
                </c:pt>
                <c:pt idx="6">
                  <c:v>64.949700000000007</c:v>
                </c:pt>
                <c:pt idx="7">
                  <c:v>64.54910000000001</c:v>
                </c:pt>
                <c:pt idx="8">
                  <c:v>64.678200000000018</c:v>
                </c:pt>
                <c:pt idx="9">
                  <c:v>64.7286</c:v>
                </c:pt>
                <c:pt idx="10">
                  <c:v>64.81</c:v>
                </c:pt>
                <c:pt idx="11">
                  <c:v>64.591200000000001</c:v>
                </c:pt>
                <c:pt idx="12">
                  <c:v>64.621800000000007</c:v>
                </c:pt>
                <c:pt idx="13">
                  <c:v>63.645699999999998</c:v>
                </c:pt>
              </c:numCache>
            </c:numRef>
          </c:yVal>
          <c:smooth val="0"/>
        </c:ser>
        <c:ser>
          <c:idx val="1"/>
          <c:order val="1"/>
          <c:tx>
            <c:strRef>
              <c:f>Test_Results7!$S$9</c:f>
              <c:strCache>
                <c:ptCount val="1"/>
                <c:pt idx="0">
                  <c:v>Seven Years Influence</c:v>
                </c:pt>
              </c:strCache>
            </c:strRef>
          </c:tx>
          <c:spPr>
            <a:ln w="38100">
              <a:solidFill>
                <a:srgbClr val="00B050"/>
              </a:solidFill>
            </a:ln>
          </c:spPr>
          <c:marker>
            <c:spPr>
              <a:solidFill>
                <a:srgbClr val="00B050"/>
              </a:solidFill>
            </c:spPr>
          </c:marker>
          <c:xVal>
            <c:numRef>
              <c:f>Test_Results7!$Q$10:$Q$23</c:f>
              <c:numCache>
                <c:formatCode>General</c:formatCode>
                <c:ptCount val="14"/>
                <c:pt idx="0">
                  <c:v>1998</c:v>
                </c:pt>
                <c:pt idx="1">
                  <c:v>1999</c:v>
                </c:pt>
                <c:pt idx="2">
                  <c:v>2002</c:v>
                </c:pt>
                <c:pt idx="3">
                  <c:v>2003</c:v>
                </c:pt>
                <c:pt idx="4">
                  <c:v>2004</c:v>
                </c:pt>
                <c:pt idx="5">
                  <c:v>2005</c:v>
                </c:pt>
                <c:pt idx="6">
                  <c:v>2007</c:v>
                </c:pt>
                <c:pt idx="7">
                  <c:v>2008</c:v>
                </c:pt>
                <c:pt idx="8">
                  <c:v>2009</c:v>
                </c:pt>
                <c:pt idx="9">
                  <c:v>2010</c:v>
                </c:pt>
                <c:pt idx="10">
                  <c:v>2011</c:v>
                </c:pt>
                <c:pt idx="11">
                  <c:v>2012</c:v>
                </c:pt>
                <c:pt idx="12">
                  <c:v>2013</c:v>
                </c:pt>
                <c:pt idx="13">
                  <c:v>2014</c:v>
                </c:pt>
              </c:numCache>
            </c:numRef>
          </c:xVal>
          <c:yVal>
            <c:numRef>
              <c:f>Test_Results7!$S$10:$S$23</c:f>
              <c:numCache>
                <c:formatCode>General</c:formatCode>
                <c:ptCount val="14"/>
                <c:pt idx="0">
                  <c:v>71.040199999999984</c:v>
                </c:pt>
                <c:pt idx="1">
                  <c:v>71.298699999999997</c:v>
                </c:pt>
                <c:pt idx="2">
                  <c:v>66.984499999999983</c:v>
                </c:pt>
                <c:pt idx="3">
                  <c:v>66.361000000000004</c:v>
                </c:pt>
                <c:pt idx="4">
                  <c:v>65.599599999999995</c:v>
                </c:pt>
                <c:pt idx="5">
                  <c:v>63.815700000000007</c:v>
                </c:pt>
                <c:pt idx="6">
                  <c:v>61.966300000000004</c:v>
                </c:pt>
                <c:pt idx="7">
                  <c:v>61.845200000000006</c:v>
                </c:pt>
                <c:pt idx="8">
                  <c:v>62.133899999999997</c:v>
                </c:pt>
                <c:pt idx="9">
                  <c:v>62.025600000000011</c:v>
                </c:pt>
                <c:pt idx="10">
                  <c:v>61.846799999999988</c:v>
                </c:pt>
                <c:pt idx="11">
                  <c:v>61.706599999999995</c:v>
                </c:pt>
                <c:pt idx="12">
                  <c:v>61.607399999999998</c:v>
                </c:pt>
                <c:pt idx="13">
                  <c:v>60.624600000000001</c:v>
                </c:pt>
              </c:numCache>
            </c:numRef>
          </c:yVal>
          <c:smooth val="0"/>
        </c:ser>
        <c:ser>
          <c:idx val="2"/>
          <c:order val="2"/>
          <c:tx>
            <c:strRef>
              <c:f>Test_Results7!$T$9</c:f>
              <c:strCache>
                <c:ptCount val="1"/>
                <c:pt idx="0">
                  <c:v>Actual Annual Breaks</c:v>
                </c:pt>
              </c:strCache>
            </c:strRef>
          </c:tx>
          <c:spPr>
            <a:ln w="38100">
              <a:solidFill>
                <a:schemeClr val="tx1"/>
              </a:solidFill>
            </a:ln>
          </c:spPr>
          <c:marker>
            <c:spPr>
              <a:solidFill>
                <a:schemeClr val="tx1"/>
              </a:solidFill>
            </c:spPr>
          </c:marker>
          <c:xVal>
            <c:numRef>
              <c:f>Test_Results7!$Q$10:$Q$23</c:f>
              <c:numCache>
                <c:formatCode>General</c:formatCode>
                <c:ptCount val="14"/>
                <c:pt idx="0">
                  <c:v>1998</c:v>
                </c:pt>
                <c:pt idx="1">
                  <c:v>1999</c:v>
                </c:pt>
                <c:pt idx="2">
                  <c:v>2002</c:v>
                </c:pt>
                <c:pt idx="3">
                  <c:v>2003</c:v>
                </c:pt>
                <c:pt idx="4">
                  <c:v>2004</c:v>
                </c:pt>
                <c:pt idx="5">
                  <c:v>2005</c:v>
                </c:pt>
                <c:pt idx="6">
                  <c:v>2007</c:v>
                </c:pt>
                <c:pt idx="7">
                  <c:v>2008</c:v>
                </c:pt>
                <c:pt idx="8">
                  <c:v>2009</c:v>
                </c:pt>
                <c:pt idx="9">
                  <c:v>2010</c:v>
                </c:pt>
                <c:pt idx="10">
                  <c:v>2011</c:v>
                </c:pt>
                <c:pt idx="11">
                  <c:v>2012</c:v>
                </c:pt>
                <c:pt idx="12">
                  <c:v>2013</c:v>
                </c:pt>
                <c:pt idx="13">
                  <c:v>2014</c:v>
                </c:pt>
              </c:numCache>
            </c:numRef>
          </c:xVal>
          <c:yVal>
            <c:numRef>
              <c:f>Test_Results7!$T$10:$T$23</c:f>
              <c:numCache>
                <c:formatCode>General</c:formatCode>
                <c:ptCount val="14"/>
                <c:pt idx="0">
                  <c:v>73</c:v>
                </c:pt>
                <c:pt idx="1">
                  <c:v>69</c:v>
                </c:pt>
                <c:pt idx="2">
                  <c:v>65</c:v>
                </c:pt>
                <c:pt idx="3">
                  <c:v>66</c:v>
                </c:pt>
                <c:pt idx="4">
                  <c:v>59</c:v>
                </c:pt>
                <c:pt idx="5">
                  <c:v>63</c:v>
                </c:pt>
                <c:pt idx="6">
                  <c:v>73</c:v>
                </c:pt>
                <c:pt idx="7">
                  <c:v>64</c:v>
                </c:pt>
                <c:pt idx="8">
                  <c:v>71</c:v>
                </c:pt>
                <c:pt idx="9">
                  <c:v>65</c:v>
                </c:pt>
                <c:pt idx="10">
                  <c:v>70</c:v>
                </c:pt>
                <c:pt idx="11">
                  <c:v>53</c:v>
                </c:pt>
                <c:pt idx="12">
                  <c:v>60</c:v>
                </c:pt>
                <c:pt idx="13">
                  <c:v>60</c:v>
                </c:pt>
              </c:numCache>
            </c:numRef>
          </c:yVal>
          <c:smooth val="0"/>
        </c:ser>
        <c:dLbls>
          <c:showLegendKey val="0"/>
          <c:showVal val="0"/>
          <c:showCatName val="0"/>
          <c:showSerName val="0"/>
          <c:showPercent val="0"/>
          <c:showBubbleSize val="0"/>
        </c:dLbls>
        <c:axId val="185266688"/>
        <c:axId val="185267264"/>
      </c:scatterChart>
      <c:valAx>
        <c:axId val="185266688"/>
        <c:scaling>
          <c:orientation val="minMax"/>
        </c:scaling>
        <c:delete val="0"/>
        <c:axPos val="b"/>
        <c:numFmt formatCode="General" sourceLinked="1"/>
        <c:majorTickMark val="none"/>
        <c:minorTickMark val="none"/>
        <c:tickLblPos val="nextTo"/>
        <c:crossAx val="185267264"/>
        <c:crosses val="autoZero"/>
        <c:crossBetween val="midCat"/>
      </c:valAx>
      <c:valAx>
        <c:axId val="185267264"/>
        <c:scaling>
          <c:orientation val="minMax"/>
          <c:min val="50"/>
        </c:scaling>
        <c:delete val="0"/>
        <c:axPos val="l"/>
        <c:numFmt formatCode="General" sourceLinked="1"/>
        <c:majorTickMark val="none"/>
        <c:minorTickMark val="none"/>
        <c:tickLblPos val="nextTo"/>
        <c:crossAx val="185266688"/>
        <c:crosses val="autoZero"/>
        <c:crossBetween val="midCat"/>
      </c:valAx>
    </c:plotArea>
    <c:legend>
      <c:legendPos val="b"/>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0.28154</cdr:x>
      <cdr:y>0.13689</cdr:y>
    </cdr:from>
    <cdr:to>
      <cdr:x>0.33821</cdr:x>
      <cdr:y>0.16859</cdr:y>
    </cdr:to>
    <cdr:sp macro="" textlink="">
      <cdr:nvSpPr>
        <cdr:cNvPr id="3" name="Straight Arrow Connector 2"/>
        <cdr:cNvSpPr/>
      </cdr:nvSpPr>
      <cdr:spPr bwMode="auto">
        <a:xfrm xmlns:a="http://schemas.openxmlformats.org/drawingml/2006/main" rot="10800000" flipV="1">
          <a:off x="2933700" y="904874"/>
          <a:ext cx="590550" cy="209551"/>
        </a:xfrm>
        <a:prstGeom xmlns:a="http://schemas.openxmlformats.org/drawingml/2006/main" prst="straightConnector1">
          <a:avLst/>
        </a:prstGeom>
        <a:solidFill xmlns:a="http://schemas.openxmlformats.org/drawingml/2006/main">
          <a:srgbClr val="FFFFFF"/>
        </a:solidFill>
        <a:ln xmlns:a="http://schemas.openxmlformats.org/drawingml/2006/main" w="22225" cap="flat" cmpd="sng" algn="ctr">
          <a:solidFill>
            <a:schemeClr val="accent2">
              <a:lumMod val="75000"/>
            </a:schemeClr>
          </a:solidFill>
          <a:prstDash val="solid"/>
          <a:round/>
          <a:headEnd type="none" w="med" len="med"/>
          <a:tailEnd type="arrow"/>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dr:relSizeAnchor xmlns:cdr="http://schemas.openxmlformats.org/drawingml/2006/chartDrawing">
    <cdr:from>
      <cdr:x>0.33364</cdr:x>
      <cdr:y>0.11095</cdr:y>
    </cdr:from>
    <cdr:to>
      <cdr:x>0.65179</cdr:x>
      <cdr:y>0.17435</cdr:y>
    </cdr:to>
    <cdr:sp macro="" textlink="">
      <cdr:nvSpPr>
        <cdr:cNvPr id="4" name="TextBox 3"/>
        <cdr:cNvSpPr txBox="1"/>
      </cdr:nvSpPr>
      <cdr:spPr>
        <a:xfrm xmlns:a="http://schemas.openxmlformats.org/drawingml/2006/main">
          <a:off x="2847416" y="625625"/>
          <a:ext cx="2715184" cy="357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600" b="1" dirty="0">
              <a:solidFill>
                <a:srgbClr val="0070C0"/>
              </a:solidFill>
            </a:rPr>
            <a:t>Cast</a:t>
          </a:r>
          <a:r>
            <a:rPr lang="en-CA" sz="1600" b="1" baseline="0" dirty="0">
              <a:solidFill>
                <a:srgbClr val="0070C0"/>
              </a:solidFill>
            </a:rPr>
            <a:t> Iron  </a:t>
          </a:r>
          <a:r>
            <a:rPr lang="en-CA" sz="1600" b="1" baseline="0" dirty="0" smtClean="0">
              <a:solidFill>
                <a:srgbClr val="0070C0"/>
              </a:solidFill>
            </a:rPr>
            <a:t>920km-</a:t>
          </a:r>
          <a:r>
            <a:rPr lang="en-CA" sz="1600" b="1" baseline="0" dirty="0">
              <a:solidFill>
                <a:srgbClr val="0070C0"/>
              </a:solidFill>
            </a:rPr>
            <a:t>-&gt;</a:t>
          </a:r>
          <a:r>
            <a:rPr lang="en-CA" sz="1600" b="1" baseline="0" dirty="0" smtClean="0">
              <a:solidFill>
                <a:srgbClr val="0070C0"/>
              </a:solidFill>
            </a:rPr>
            <a:t>840km </a:t>
          </a:r>
          <a:r>
            <a:rPr lang="en-CA" sz="1600" b="1" baseline="0" dirty="0">
              <a:solidFill>
                <a:srgbClr val="0070C0"/>
              </a:solidFill>
            </a:rPr>
            <a:t>today</a:t>
          </a:r>
          <a:endParaRPr lang="en-CA" sz="1600" b="1" dirty="0">
            <a:solidFill>
              <a:srgbClr val="0070C0"/>
            </a:solidFill>
          </a:endParaRPr>
        </a:p>
      </cdr:txBody>
    </cdr:sp>
  </cdr:relSizeAnchor>
  <cdr:relSizeAnchor xmlns:cdr="http://schemas.openxmlformats.org/drawingml/2006/chartDrawing">
    <cdr:from>
      <cdr:x>0.49543</cdr:x>
      <cdr:y>0.5076</cdr:y>
    </cdr:from>
    <cdr:to>
      <cdr:x>0.85832</cdr:x>
      <cdr:y>0.571</cdr:y>
    </cdr:to>
    <cdr:sp macro="" textlink="">
      <cdr:nvSpPr>
        <cdr:cNvPr id="5" name="TextBox 1"/>
        <cdr:cNvSpPr txBox="1"/>
      </cdr:nvSpPr>
      <cdr:spPr>
        <a:xfrm xmlns:a="http://schemas.openxmlformats.org/drawingml/2006/main">
          <a:off x="5162549" y="3645522"/>
          <a:ext cx="3781425" cy="4553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400" b="1" dirty="0">
              <a:solidFill>
                <a:srgbClr val="00B0F0"/>
              </a:solidFill>
            </a:rPr>
            <a:t>Ductile</a:t>
          </a:r>
          <a:r>
            <a:rPr lang="en-CA" sz="1400" b="1" baseline="0" dirty="0">
              <a:solidFill>
                <a:srgbClr val="00B0F0"/>
              </a:solidFill>
            </a:rPr>
            <a:t> </a:t>
          </a:r>
          <a:r>
            <a:rPr lang="en-CA" sz="1200" b="1" baseline="0" dirty="0">
              <a:solidFill>
                <a:srgbClr val="00B0F0"/>
              </a:solidFill>
            </a:rPr>
            <a:t>Iron</a:t>
          </a:r>
          <a:r>
            <a:rPr lang="en-CA" sz="1400" b="1" baseline="0" dirty="0">
              <a:solidFill>
                <a:srgbClr val="00B0F0"/>
              </a:solidFill>
            </a:rPr>
            <a:t>  470km--&gt;450km today</a:t>
          </a:r>
          <a:endParaRPr lang="en-CA" sz="1400" b="1" dirty="0">
            <a:solidFill>
              <a:srgbClr val="00B0F0"/>
            </a:solidFill>
          </a:endParaRPr>
        </a:p>
      </cdr:txBody>
    </cdr:sp>
  </cdr:relSizeAnchor>
  <cdr:relSizeAnchor xmlns:cdr="http://schemas.openxmlformats.org/drawingml/2006/chartDrawing">
    <cdr:from>
      <cdr:x>0.46984</cdr:x>
      <cdr:y>0.53581</cdr:y>
    </cdr:from>
    <cdr:to>
      <cdr:x>0.50091</cdr:x>
      <cdr:y>0.58488</cdr:y>
    </cdr:to>
    <cdr:sp macro="" textlink="">
      <cdr:nvSpPr>
        <cdr:cNvPr id="6" name="Straight Arrow Connector 5"/>
        <cdr:cNvSpPr/>
      </cdr:nvSpPr>
      <cdr:spPr bwMode="auto">
        <a:xfrm xmlns:a="http://schemas.openxmlformats.org/drawingml/2006/main" rot="10800000" flipV="1">
          <a:off x="4895850" y="3848099"/>
          <a:ext cx="323850" cy="352425"/>
        </a:xfrm>
        <a:prstGeom xmlns:a="http://schemas.openxmlformats.org/drawingml/2006/main" prst="straightConnector1">
          <a:avLst/>
        </a:prstGeom>
        <a:solidFill xmlns:a="http://schemas.openxmlformats.org/drawingml/2006/main">
          <a:srgbClr val="FFFFFF"/>
        </a:solidFill>
        <a:ln xmlns:a="http://schemas.openxmlformats.org/drawingml/2006/main" w="22225" cap="flat" cmpd="sng" algn="ctr">
          <a:solidFill>
            <a:schemeClr val="accent2">
              <a:lumMod val="75000"/>
            </a:schemeClr>
          </a:solidFill>
          <a:prstDash val="solid"/>
          <a:round/>
          <a:headEnd type="none" w="med" len="med"/>
          <a:tailEnd type="arrow"/>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0.10146</cdr:x>
      <cdr:y>0.64589</cdr:y>
    </cdr:from>
    <cdr:to>
      <cdr:x>0.46435</cdr:x>
      <cdr:y>0.70929</cdr:y>
    </cdr:to>
    <cdr:sp macro="" textlink="">
      <cdr:nvSpPr>
        <cdr:cNvPr id="7" name="TextBox 1"/>
        <cdr:cNvSpPr txBox="1"/>
      </cdr:nvSpPr>
      <cdr:spPr>
        <a:xfrm xmlns:a="http://schemas.openxmlformats.org/drawingml/2006/main">
          <a:off x="1057275" y="4638675"/>
          <a:ext cx="3781425" cy="4553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800" b="1" dirty="0">
              <a:solidFill>
                <a:schemeClr val="accent2">
                  <a:lumMod val="75000"/>
                </a:schemeClr>
              </a:solidFill>
            </a:rPr>
            <a:t>YDI</a:t>
          </a:r>
          <a:r>
            <a:rPr lang="en-CA" sz="1800" b="1" baseline="0" dirty="0">
              <a:solidFill>
                <a:schemeClr val="accent2">
                  <a:lumMod val="75000"/>
                </a:schemeClr>
              </a:solidFill>
            </a:rPr>
            <a:t> - 640km</a:t>
          </a:r>
          <a:endParaRPr lang="en-CA" sz="1800" b="1" dirty="0">
            <a:solidFill>
              <a:schemeClr val="accent2">
                <a:lumMod val="75000"/>
              </a:schemeClr>
            </a:solidFill>
          </a:endParaRPr>
        </a:p>
      </cdr:txBody>
    </cdr:sp>
  </cdr:relSizeAnchor>
  <cdr:relSizeAnchor xmlns:cdr="http://schemas.openxmlformats.org/drawingml/2006/chartDrawing">
    <cdr:from>
      <cdr:x>0.18739</cdr:x>
      <cdr:y>0.69363</cdr:y>
    </cdr:from>
    <cdr:to>
      <cdr:x>0.21938</cdr:x>
      <cdr:y>0.75332</cdr:y>
    </cdr:to>
    <cdr:sp macro="" textlink="">
      <cdr:nvSpPr>
        <cdr:cNvPr id="8" name="Straight Arrow Connector 7"/>
        <cdr:cNvSpPr/>
      </cdr:nvSpPr>
      <cdr:spPr bwMode="auto">
        <a:xfrm xmlns:a="http://schemas.openxmlformats.org/drawingml/2006/main" rot="10800000" flipH="1" flipV="1">
          <a:off x="1952624" y="4981575"/>
          <a:ext cx="333375" cy="428625"/>
        </a:xfrm>
        <a:prstGeom xmlns:a="http://schemas.openxmlformats.org/drawingml/2006/main" prst="straightConnector1">
          <a:avLst/>
        </a:prstGeom>
        <a:solidFill xmlns:a="http://schemas.openxmlformats.org/drawingml/2006/main">
          <a:srgbClr val="FFFFFF"/>
        </a:solidFill>
        <a:ln xmlns:a="http://schemas.openxmlformats.org/drawingml/2006/main" w="22225" cap="flat" cmpd="sng" algn="ctr">
          <a:solidFill>
            <a:schemeClr val="accent2">
              <a:lumMod val="75000"/>
            </a:schemeClr>
          </a:solidFill>
          <a:prstDash val="solid"/>
          <a:round/>
          <a:headEnd type="none" w="med" len="med"/>
          <a:tailEnd type="arrow"/>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0.23218</cdr:x>
      <cdr:y>0.80902</cdr:y>
    </cdr:from>
    <cdr:to>
      <cdr:x>0.26051</cdr:x>
      <cdr:y>0.93501</cdr:y>
    </cdr:to>
    <cdr:sp macro="" textlink="">
      <cdr:nvSpPr>
        <cdr:cNvPr id="9" name="Straight Arrow Connector 8"/>
        <cdr:cNvSpPr/>
      </cdr:nvSpPr>
      <cdr:spPr bwMode="auto">
        <a:xfrm xmlns:a="http://schemas.openxmlformats.org/drawingml/2006/main" rot="10800000" flipH="1">
          <a:off x="2419350" y="5810250"/>
          <a:ext cx="295275" cy="904876"/>
        </a:xfrm>
        <a:prstGeom xmlns:a="http://schemas.openxmlformats.org/drawingml/2006/main" prst="straightConnector1">
          <a:avLst/>
        </a:prstGeom>
        <a:solidFill xmlns:a="http://schemas.openxmlformats.org/drawingml/2006/main">
          <a:srgbClr val="FFFFFF"/>
        </a:solidFill>
        <a:ln xmlns:a="http://schemas.openxmlformats.org/drawingml/2006/main" w="22225" cap="flat" cmpd="sng" algn="ctr">
          <a:solidFill>
            <a:schemeClr val="accent2">
              <a:lumMod val="75000"/>
            </a:schemeClr>
          </a:solidFill>
          <a:prstDash val="solid"/>
          <a:round/>
          <a:headEnd type="none" w="med" len="med"/>
          <a:tailEnd type="arrow"/>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0.06856</cdr:x>
      <cdr:y>0.9366</cdr:y>
    </cdr:from>
    <cdr:to>
      <cdr:x>1</cdr:x>
      <cdr:y>1</cdr:y>
    </cdr:to>
    <cdr:sp macro="" textlink="">
      <cdr:nvSpPr>
        <cdr:cNvPr id="10" name="TextBox 1"/>
        <cdr:cNvSpPr txBox="1"/>
      </cdr:nvSpPr>
      <cdr:spPr>
        <a:xfrm xmlns:a="http://schemas.openxmlformats.org/drawingml/2006/main">
          <a:off x="714375" y="6726517"/>
          <a:ext cx="9705974" cy="4553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400" b="1" dirty="0">
              <a:solidFill>
                <a:srgbClr val="00B050"/>
              </a:solidFill>
            </a:rPr>
            <a:t>All Other </a:t>
          </a:r>
          <a:r>
            <a:rPr lang="en-CA" sz="1400" b="1" dirty="0" err="1">
              <a:solidFill>
                <a:srgbClr val="00B050"/>
              </a:solidFill>
            </a:rPr>
            <a:t>incl</a:t>
          </a:r>
          <a:r>
            <a:rPr lang="en-CA" sz="1400" b="1" dirty="0">
              <a:solidFill>
                <a:srgbClr val="00B050"/>
              </a:solidFill>
            </a:rPr>
            <a:t>:</a:t>
          </a:r>
          <a:r>
            <a:rPr lang="en-CA" sz="1400" b="1" baseline="0" dirty="0">
              <a:solidFill>
                <a:srgbClr val="00B050"/>
              </a:solidFill>
            </a:rPr>
            <a:t> </a:t>
          </a:r>
          <a:r>
            <a:rPr lang="en-CA" sz="1400" b="1" dirty="0">
              <a:solidFill>
                <a:srgbClr val="00B050"/>
              </a:solidFill>
            </a:rPr>
            <a:t> 2000km PVC (~4 </a:t>
          </a:r>
          <a:r>
            <a:rPr lang="en-CA" sz="1400" b="1" dirty="0" err="1">
              <a:solidFill>
                <a:srgbClr val="00B050"/>
              </a:solidFill>
            </a:rPr>
            <a:t>brks</a:t>
          </a:r>
          <a:r>
            <a:rPr lang="en-CA" sz="1400" b="1" dirty="0">
              <a:solidFill>
                <a:srgbClr val="00B050"/>
              </a:solidFill>
            </a:rPr>
            <a:t>/yr)  67km AC (~5 </a:t>
          </a:r>
          <a:r>
            <a:rPr lang="en-CA" sz="1400" b="1" dirty="0" err="1">
              <a:solidFill>
                <a:srgbClr val="00B050"/>
              </a:solidFill>
            </a:rPr>
            <a:t>brks</a:t>
          </a:r>
          <a:r>
            <a:rPr lang="en-CA" sz="1400" b="1" dirty="0">
              <a:solidFill>
                <a:srgbClr val="00B050"/>
              </a:solidFill>
            </a:rPr>
            <a:t>/yr),  500km Steel &amp; Con (1 </a:t>
          </a:r>
          <a:r>
            <a:rPr lang="en-CA" sz="1400" b="1" dirty="0" err="1">
              <a:solidFill>
                <a:srgbClr val="00B050"/>
              </a:solidFill>
            </a:rPr>
            <a:t>brk</a:t>
          </a:r>
          <a:r>
            <a:rPr lang="en-CA" sz="1400" b="1" dirty="0">
              <a:solidFill>
                <a:srgbClr val="00B050"/>
              </a:solidFill>
            </a:rPr>
            <a:t>/yr)</a:t>
          </a:r>
        </a:p>
      </cdr:txBody>
    </cdr:sp>
  </cdr:relSizeAnchor>
</c:userShapes>
</file>

<file path=ppt/drawings/drawing2.xml><?xml version="1.0" encoding="utf-8"?>
<c:userShapes xmlns:c="http://schemas.openxmlformats.org/drawingml/2006/chart">
  <cdr:relSizeAnchor xmlns:cdr="http://schemas.openxmlformats.org/drawingml/2006/chartDrawing">
    <cdr:from>
      <cdr:x>0.375</cdr:x>
      <cdr:y>0.66197</cdr:y>
    </cdr:from>
    <cdr:to>
      <cdr:x>0.53846</cdr:x>
      <cdr:y>0.78873</cdr:y>
    </cdr:to>
    <cdr:sp macro="" textlink="">
      <cdr:nvSpPr>
        <cdr:cNvPr id="2" name="TextBox 1"/>
        <cdr:cNvSpPr txBox="1"/>
      </cdr:nvSpPr>
      <cdr:spPr>
        <a:xfrm xmlns:a="http://schemas.openxmlformats.org/drawingml/2006/main">
          <a:off x="2971800" y="3581400"/>
          <a:ext cx="12954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2400" dirty="0" smtClean="0"/>
            <a:t>Actual</a:t>
          </a:r>
          <a:endParaRPr lang="en-CA" sz="2400" dirty="0"/>
        </a:p>
      </cdr:txBody>
    </cdr:sp>
  </cdr:relSizeAnchor>
  <cdr:relSizeAnchor xmlns:cdr="http://schemas.openxmlformats.org/drawingml/2006/chartDrawing">
    <cdr:from>
      <cdr:x>0.50962</cdr:x>
      <cdr:y>0.33803</cdr:y>
    </cdr:from>
    <cdr:to>
      <cdr:x>0.74038</cdr:x>
      <cdr:y>0.43662</cdr:y>
    </cdr:to>
    <cdr:sp macro="" textlink="">
      <cdr:nvSpPr>
        <cdr:cNvPr id="4" name="TextBox 3"/>
        <cdr:cNvSpPr txBox="1"/>
      </cdr:nvSpPr>
      <cdr:spPr>
        <a:xfrm xmlns:a="http://schemas.openxmlformats.org/drawingml/2006/main">
          <a:off x="4038600" y="1828800"/>
          <a:ext cx="18288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2400" dirty="0" smtClean="0">
              <a:solidFill>
                <a:srgbClr val="FF0000"/>
              </a:solidFill>
            </a:rPr>
            <a:t>Predicted</a:t>
          </a:r>
          <a:endParaRPr lang="en-CA" sz="2400"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0.26852</cdr:x>
      <cdr:y>0.15153</cdr:y>
    </cdr:from>
    <cdr:to>
      <cdr:x>0.47222</cdr:x>
      <cdr:y>0.28622</cdr:y>
    </cdr:to>
    <cdr:sp macro="" textlink="">
      <cdr:nvSpPr>
        <cdr:cNvPr id="2" name="TextBox 1"/>
        <cdr:cNvSpPr txBox="1"/>
      </cdr:nvSpPr>
      <cdr:spPr>
        <a:xfrm xmlns:a="http://schemas.openxmlformats.org/drawingml/2006/main">
          <a:off x="2209800" y="685800"/>
          <a:ext cx="16764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600" dirty="0" smtClean="0">
              <a:solidFill>
                <a:srgbClr val="FF0000"/>
              </a:solidFill>
            </a:rPr>
            <a:t>Prediction Using </a:t>
          </a:r>
        </a:p>
        <a:p xmlns:a="http://schemas.openxmlformats.org/drawingml/2006/main">
          <a:r>
            <a:rPr lang="en-CA" sz="1600" dirty="0" smtClean="0">
              <a:solidFill>
                <a:srgbClr val="FF0000"/>
              </a:solidFill>
            </a:rPr>
            <a:t>Last FIVE Years</a:t>
          </a:r>
          <a:endParaRPr lang="en-CA" sz="1600" dirty="0">
            <a:solidFill>
              <a:srgbClr val="FF0000"/>
            </a:solidFill>
          </a:endParaRPr>
        </a:p>
      </cdr:txBody>
    </cdr:sp>
  </cdr:relSizeAnchor>
  <cdr:relSizeAnchor xmlns:cdr="http://schemas.openxmlformats.org/drawingml/2006/chartDrawing">
    <cdr:from>
      <cdr:x>0.5</cdr:x>
      <cdr:y>0.58927</cdr:y>
    </cdr:from>
    <cdr:to>
      <cdr:x>0.74074</cdr:x>
      <cdr:y>0.74079</cdr:y>
    </cdr:to>
    <cdr:sp macro="" textlink="">
      <cdr:nvSpPr>
        <cdr:cNvPr id="3" name="TextBox 1"/>
        <cdr:cNvSpPr txBox="1"/>
      </cdr:nvSpPr>
      <cdr:spPr>
        <a:xfrm xmlns:a="http://schemas.openxmlformats.org/drawingml/2006/main">
          <a:off x="4114800" y="2667000"/>
          <a:ext cx="1981200" cy="685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600" dirty="0" smtClean="0">
              <a:solidFill>
                <a:srgbClr val="00B050"/>
              </a:solidFill>
            </a:rPr>
            <a:t>Prediction Using </a:t>
          </a:r>
        </a:p>
        <a:p xmlns:a="http://schemas.openxmlformats.org/drawingml/2006/main">
          <a:r>
            <a:rPr lang="en-CA" sz="1600" dirty="0" smtClean="0">
              <a:solidFill>
                <a:srgbClr val="00B050"/>
              </a:solidFill>
            </a:rPr>
            <a:t>Last SEVEN Years</a:t>
          </a:r>
          <a:endParaRPr lang="en-CA" sz="1600" dirty="0">
            <a:solidFill>
              <a:srgbClr val="00B050"/>
            </a:solidFill>
          </a:endParaRPr>
        </a:p>
      </cdr:txBody>
    </cdr:sp>
  </cdr:relSizeAnchor>
  <cdr:relSizeAnchor xmlns:cdr="http://schemas.openxmlformats.org/drawingml/2006/chartDrawing">
    <cdr:from>
      <cdr:x>0.57407</cdr:x>
      <cdr:y>0.10102</cdr:y>
    </cdr:from>
    <cdr:to>
      <cdr:x>0.77778</cdr:x>
      <cdr:y>0.23571</cdr:y>
    </cdr:to>
    <cdr:sp macro="" textlink="">
      <cdr:nvSpPr>
        <cdr:cNvPr id="4" name="TextBox 1"/>
        <cdr:cNvSpPr txBox="1"/>
      </cdr:nvSpPr>
      <cdr:spPr>
        <a:xfrm xmlns:a="http://schemas.openxmlformats.org/drawingml/2006/main">
          <a:off x="4724400" y="457200"/>
          <a:ext cx="1676400" cy="609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600" dirty="0" smtClean="0">
              <a:solidFill>
                <a:schemeClr val="tx1"/>
              </a:solidFill>
            </a:rPr>
            <a:t>Actual Break Count</a:t>
          </a:r>
          <a:endParaRPr lang="en-CA" sz="16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latin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B451FEF-E773-4841-8334-FDD0ACD089CB}" type="datetimeFigureOut">
              <a:rPr lang="en-CA" smtClean="0">
                <a:latin typeface="Arial" pitchFamily="34" charset="0"/>
              </a:rPr>
              <a:pPr/>
              <a:t>2016-09-22</a:t>
            </a:fld>
            <a:endParaRPr lang="en-CA" dirty="0">
              <a:latin typeface="Arial"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latin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E5C224E-DDBF-45FB-965A-5324588DC482}" type="slidenum">
              <a:rPr lang="en-CA" smtClean="0">
                <a:latin typeface="Arial" pitchFamily="34" charset="0"/>
              </a:rPr>
              <a:pPr/>
              <a:t>‹#›</a:t>
            </a:fld>
            <a:endParaRPr lang="en-CA" dirty="0">
              <a:latin typeface="Arial" pitchFamily="34" charset="0"/>
            </a:endParaRPr>
          </a:p>
        </p:txBody>
      </p:sp>
    </p:spTree>
    <p:extLst>
      <p:ext uri="{BB962C8B-B14F-4D97-AF65-F5344CB8AC3E}">
        <p14:creationId xmlns:p14="http://schemas.microsoft.com/office/powerpoint/2010/main" val="1967613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34" charset="0"/>
              </a:defRPr>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pitchFamily="34" charset="0"/>
              </a:defRPr>
            </a:lvl1pPr>
          </a:lstStyle>
          <a:p>
            <a:fld id="{834C5C79-D9EF-4F47-9E07-0ACE94228E3E}" type="datetimeFigureOut">
              <a:rPr lang="en-CA" smtClean="0"/>
              <a:pPr/>
              <a:t>2016-09-22</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pitchFamily="34" charset="0"/>
              </a:defRPr>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pitchFamily="34" charset="0"/>
              </a:defRPr>
            </a:lvl1pPr>
          </a:lstStyle>
          <a:p>
            <a:fld id="{5BE4C071-A441-4912-B55F-4CD5CC1B7F72}" type="slidenum">
              <a:rPr lang="en-CA" smtClean="0"/>
              <a:pPr/>
              <a:t>‹#›</a:t>
            </a:fld>
            <a:endParaRPr lang="en-CA" dirty="0"/>
          </a:p>
        </p:txBody>
      </p:sp>
    </p:spTree>
    <p:extLst>
      <p:ext uri="{BB962C8B-B14F-4D97-AF65-F5344CB8AC3E}">
        <p14:creationId xmlns:p14="http://schemas.microsoft.com/office/powerpoint/2010/main" val="364407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Good day, we</a:t>
            </a:r>
            <a:r>
              <a:rPr lang="en-CA" baseline="0" dirty="0" smtClean="0"/>
              <a:t> are</a:t>
            </a:r>
            <a:r>
              <a:rPr lang="en-CA" dirty="0" smtClean="0"/>
              <a:t> Joanna Line, Infrastructure Engineer for Water Resources,</a:t>
            </a:r>
            <a:r>
              <a:rPr lang="en-CA" baseline="0" dirty="0" smtClean="0"/>
              <a:t> City of Calgary, who manages the waterworks linear infrastructure; and her predecessor, Roy Brander.  We weren’t sure who’d be delivering which slides, so the whole thing is written in third person.  Just pretend I’m somebody else entirely.  This model came from Roy’s 20-years of watching the water system, and gathering data on it.  It appears to predict successfully, and so it’s now used to select mains for replacement or rehabilitation in just days each year, when it used to take many weeks.   We suspect that any city can follow our basic steps to develop an equivalent model of their own, and largely automate the selection of optimal capital programs.</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But, it seemed</a:t>
            </a:r>
            <a:r>
              <a:rPr lang="en-CA" baseline="0" dirty="0" smtClean="0"/>
              <a:t> reasonable at the time: the statistical “bins” started getting too small with more than two diameter ranges grouped, so just 0-200 mm and 250-400 were used.   All </a:t>
            </a:r>
            <a:r>
              <a:rPr lang="en-CA" baseline="0" dirty="0" err="1" smtClean="0"/>
              <a:t>feedermains</a:t>
            </a:r>
            <a:r>
              <a:rPr lang="en-CA" baseline="0" dirty="0" smtClean="0"/>
              <a:t> were excluded from this model; they are completely separate animals again and their huge costs justify a more manual evaluation approach so far.</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10</a:t>
            </a:fld>
            <a:endParaRPr lang="en-CA" dirty="0"/>
          </a:p>
        </p:txBody>
      </p:sp>
    </p:spTree>
    <p:extLst>
      <p:ext uri="{BB962C8B-B14F-4D97-AF65-F5344CB8AC3E}">
        <p14:creationId xmlns:p14="http://schemas.microsoft.com/office/powerpoint/2010/main" val="123040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34" charset="0"/>
                <a:ea typeface="+mn-ea"/>
                <a:cs typeface="+mn-cs"/>
              </a:rPr>
              <a:t>After slicing</a:t>
            </a:r>
            <a:r>
              <a:rPr lang="en-US" sz="1200" kern="1200" baseline="0" dirty="0" smtClean="0">
                <a:solidFill>
                  <a:schemeClr val="tx1"/>
                </a:solidFill>
                <a:latin typeface="Arial" pitchFamily="34" charset="0"/>
                <a:ea typeface="+mn-ea"/>
                <a:cs typeface="+mn-cs"/>
              </a:rPr>
              <a:t> by material and dicing those by diameter group, we segmented those bins in turn using data we had on how likely they were to be corroded by their environment.</a:t>
            </a:r>
          </a:p>
          <a:p>
            <a:endParaRPr lang="en-US" sz="1200" kern="1200" dirty="0" smtClean="0">
              <a:solidFill>
                <a:schemeClr val="tx1"/>
              </a:solidFill>
              <a:latin typeface="Arial"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dobe Caslon Pro Bold" pitchFamily="18" charset="0"/>
              </a:rPr>
              <a:t>Copper services promote corrosion in iron until we learned to isolate them after 1978 – and low resistivity soils enhance that “corrosion cell” where the two metals contact as shown in these photos</a:t>
            </a:r>
            <a:r>
              <a:rPr lang="en-US" sz="1200" baseline="0" dirty="0" smtClean="0">
                <a:latin typeface="Adobe Caslon Pro Bold" pitchFamily="18" charset="0"/>
              </a:rPr>
              <a:t> from actual Calgary repairs.  Especially in the low-resistivity soils, like black dirt which is full of </a:t>
            </a:r>
            <a:r>
              <a:rPr lang="en-US" sz="1200" baseline="0" dirty="0" err="1" smtClean="0">
                <a:latin typeface="Adobe Caslon Pro Bold" pitchFamily="18" charset="0"/>
              </a:rPr>
              <a:t>sulphates</a:t>
            </a:r>
            <a:r>
              <a:rPr lang="en-US" sz="1200" baseline="0" dirty="0" smtClean="0">
                <a:latin typeface="Adobe Caslon Pro Bold" pitchFamily="18" charset="0"/>
              </a:rPr>
              <a:t>, you can see how pitting in iron increases dramatically near the point where copper services go into the pipe.</a:t>
            </a:r>
            <a:endParaRPr lang="en-CA" sz="1200" dirty="0" smtClean="0">
              <a:latin typeface="Adobe Caslon Pro Bold" pitchFamily="18" charset="0"/>
            </a:endParaRPr>
          </a:p>
          <a:p>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11</a:t>
            </a:fld>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 the early nineties, the corrosion technicians tested</a:t>
            </a:r>
            <a:r>
              <a:rPr lang="en-CA" baseline="0" dirty="0" smtClean="0"/>
              <a:t> out the </a:t>
            </a:r>
            <a:r>
              <a:rPr lang="en-CA" baseline="0" dirty="0" err="1" smtClean="0"/>
              <a:t>Geonics</a:t>
            </a:r>
            <a:r>
              <a:rPr lang="en-CA" baseline="0" dirty="0" smtClean="0"/>
              <a:t> soil resistivity meter, which can pick up a resistivity without even touching the dirt: an antenna just pulses an electromagnetic wave through the ground underfoot and gives you the resistivity in a second.  So Roy had them walk the streets of all the metallic mains and take a reading at every house – finally over 110,000 of them across 9 years, allowing us to map the city by how “hot” the soils were.   This map uses the spectrum as a color range, with the least-corrosive soils, the gravels along the rivers, in blue, and the hottest black-dirt soils of the northeast, in orange and red.  The model simplifies it down to “high” or “low” resistivity for a whole block.</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ED6C99D-8B2D-4016-8177-F9739CC43165}"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Arial" pitchFamily="34" charset="0"/>
                <a:ea typeface="+mn-ea"/>
                <a:cs typeface="+mn-cs"/>
              </a:rPr>
              <a:t>In the database, every valve</a:t>
            </a:r>
            <a:r>
              <a:rPr lang="en-CA" sz="1200" kern="1200" baseline="0" dirty="0" smtClean="0">
                <a:solidFill>
                  <a:schemeClr val="tx1"/>
                </a:solidFill>
                <a:latin typeface="Arial" pitchFamily="34" charset="0"/>
                <a:ea typeface="+mn-ea"/>
                <a:cs typeface="+mn-cs"/>
              </a:rPr>
              <a:t> circuit was given one of four values for this variable.   We believed that if a pipe had no copper services at all – the side streets, mainly - </a:t>
            </a:r>
            <a:r>
              <a:rPr lang="en-CA" sz="1200" kern="1200" dirty="0" smtClean="0">
                <a:solidFill>
                  <a:schemeClr val="tx1"/>
                </a:solidFill>
                <a:latin typeface="Arial" pitchFamily="34" charset="0"/>
                <a:ea typeface="+mn-ea"/>
                <a:cs typeface="+mn-cs"/>
              </a:rPr>
              <a:t> then it didn’t matter what</a:t>
            </a:r>
            <a:r>
              <a:rPr lang="en-CA" sz="1200" kern="1200" baseline="0" dirty="0" smtClean="0">
                <a:solidFill>
                  <a:schemeClr val="tx1"/>
                </a:solidFill>
                <a:latin typeface="Arial" pitchFamily="34" charset="0"/>
                <a:ea typeface="+mn-ea"/>
                <a:cs typeface="+mn-cs"/>
              </a:rPr>
              <a:t> the soil resistivity is – but if it had copper, then it had to be broken into one of two groups, high or low soil resistivity.  And all the AC and Plastic mains were just given an “NA” on this one.</a:t>
            </a:r>
            <a:endParaRPr lang="en-CA" sz="1200" kern="1200" dirty="0" smtClean="0">
              <a:solidFill>
                <a:schemeClr val="tx1"/>
              </a:solidFill>
              <a:latin typeface="Arial"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13</a:t>
            </a:fld>
            <a:endParaRPr lang="en-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chart that broke down all six materials, two diameter ranges, and four corrosion-risk choices into some forty groupings would be unreadable.  But we can give you the idea with a simpler breakdown into six groupings: Three material types, Thicker Pit-Cast and Thinner Spun-Cast Iron, then Ductile, thinnest; and the two diameter groupings.   Taking that as a system, here’s how they break down for both contribution to total length and contribution to total main breaks for the five years 2009 to 2013.    Pit-Cast is exactly pulling it’s weight: 29% of the system and 29% of the breaks.   But the larger-diameter pit cast is only doing half the pulling: 4% of the breaks on 7% of the system.  Small-diameter spun-cast, on the other hand, at 34 to 26, is doing a third more than its share of having breaks.   This is the kind of segmentation that went down a few more levels.</a:t>
            </a:r>
          </a:p>
          <a:p>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14</a:t>
            </a:fld>
            <a:endParaRPr lang="en-C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I don’t try</a:t>
            </a:r>
            <a:r>
              <a:rPr lang="en-US" baseline="0" dirty="0" smtClean="0"/>
              <a:t> to show numbers, I can break out all the groups in what we use as their standard map </a:t>
            </a:r>
            <a:r>
              <a:rPr lang="en-US" baseline="0" dirty="0" err="1" smtClean="0"/>
              <a:t>colours</a:t>
            </a:r>
            <a:r>
              <a:rPr lang="en-US" baseline="0" dirty="0" smtClean="0"/>
              <a:t> – lighter and lighter shades of blue for iron with thinner walls, yellow for the YDI of course, green for PVC, grey for other. Then the columns break out the diameters, and each cell has three corrosion groups for metal and just NA for non-metal.  All told, 28 statistical. In total, probability table has about 100 values.   We had to fill them in from that 40-year history of breaks.</a:t>
            </a:r>
          </a:p>
          <a:p>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15</a:t>
            </a:fld>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Arial" pitchFamily="34" charset="0"/>
                <a:ea typeface="+mn-ea"/>
                <a:cs typeface="+mn-cs"/>
              </a:rPr>
              <a:t>Roy made the assumption</a:t>
            </a:r>
            <a:r>
              <a:rPr lang="en-CA" sz="1200" kern="1200" baseline="0" dirty="0" smtClean="0">
                <a:solidFill>
                  <a:schemeClr val="tx1"/>
                </a:solidFill>
                <a:latin typeface="Arial" pitchFamily="34" charset="0"/>
                <a:ea typeface="+mn-ea"/>
                <a:cs typeface="+mn-cs"/>
              </a:rPr>
              <a:t> that you only needed the last 5 years of breaks to predict from experience.  But this chart gives the assumption support.  It separates out old from new breaks by graphing the total of breaks more than seven years old, against the average breaks summed up for the last 3 years – old </a:t>
            </a:r>
            <a:r>
              <a:rPr lang="en-CA" sz="1200" kern="1200" baseline="0" dirty="0" err="1" smtClean="0">
                <a:solidFill>
                  <a:schemeClr val="tx1"/>
                </a:solidFill>
                <a:latin typeface="Arial" pitchFamily="34" charset="0"/>
                <a:ea typeface="+mn-ea"/>
                <a:cs typeface="+mn-cs"/>
              </a:rPr>
              <a:t>vs</a:t>
            </a:r>
            <a:r>
              <a:rPr lang="en-CA" sz="1200" kern="1200" baseline="0" dirty="0" smtClean="0">
                <a:solidFill>
                  <a:schemeClr val="tx1"/>
                </a:solidFill>
                <a:latin typeface="Arial" pitchFamily="34" charset="0"/>
                <a:ea typeface="+mn-ea"/>
                <a:cs typeface="+mn-cs"/>
              </a:rPr>
              <a:t> new.   And they have no correlation at all, indeed the number trends downward.  So whether we should use last 5 years or 4 or 7, we don’t need really old breaks.</a:t>
            </a:r>
            <a:endParaRPr lang="en-CA" sz="1200" kern="1200" dirty="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5BE4C071-A441-4912-B55F-4CD5CC1B7F72}" type="slidenum">
              <a:rPr lang="en-CA" smtClean="0"/>
              <a:pPr/>
              <a:t>16</a:t>
            </a:fld>
            <a:endParaRPr lang="en-C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kern="1200" dirty="0" smtClean="0">
                <a:solidFill>
                  <a:schemeClr val="tx1"/>
                </a:solidFill>
                <a:latin typeface="Arial" pitchFamily="34" charset="0"/>
                <a:ea typeface="+mn-ea"/>
                <a:cs typeface="+mn-cs"/>
              </a:rPr>
              <a:t>So,</a:t>
            </a:r>
            <a:r>
              <a:rPr lang="en-US" sz="1200" b="0" i="0" kern="1200" baseline="0" dirty="0" smtClean="0">
                <a:solidFill>
                  <a:schemeClr val="tx1"/>
                </a:solidFill>
                <a:latin typeface="Arial" pitchFamily="34" charset="0"/>
                <a:ea typeface="+mn-ea"/>
                <a:cs typeface="+mn-cs"/>
              </a:rPr>
              <a:t> each of 40 years for those 8000-odd valve circuits became one row of a 330,000-row database table.  In each row, were the variables we just went over: material, diameter and corrosion group; then the year, with the number of breaks in the previous five years, and the number of breaks the valve-circuit had THAT year.</a:t>
            </a:r>
          </a:p>
          <a:p>
            <a:endParaRPr lang="en-US" sz="1200" b="0" i="0" kern="1200" baseline="0" dirty="0" smtClean="0">
              <a:solidFill>
                <a:schemeClr val="tx1"/>
              </a:solidFill>
              <a:latin typeface="Arial" pitchFamily="34" charset="0"/>
              <a:ea typeface="+mn-ea"/>
              <a:cs typeface="+mn-cs"/>
            </a:endParaRPr>
          </a:p>
          <a:p>
            <a:r>
              <a:rPr lang="en-US" sz="1200" b="0" i="0" kern="1200" baseline="0" dirty="0" smtClean="0">
                <a:solidFill>
                  <a:schemeClr val="tx1"/>
                </a:solidFill>
                <a:latin typeface="Arial" pitchFamily="34" charset="0"/>
                <a:ea typeface="+mn-ea"/>
                <a:cs typeface="+mn-cs"/>
              </a:rPr>
              <a:t>This Excel Pivot Table lets us look at a summary of a part of that data table: just the record where the material group is “N” for “</a:t>
            </a:r>
            <a:r>
              <a:rPr lang="en-US" sz="1200" b="0" i="0" kern="1200" baseline="0" dirty="0" err="1" smtClean="0">
                <a:solidFill>
                  <a:schemeClr val="tx1"/>
                </a:solidFill>
                <a:latin typeface="Arial" pitchFamily="34" charset="0"/>
                <a:ea typeface="+mn-ea"/>
                <a:cs typeface="+mn-cs"/>
              </a:rPr>
              <a:t>ThiN</a:t>
            </a:r>
            <a:r>
              <a:rPr lang="en-US" sz="1200" b="0" i="0" kern="1200" baseline="0" dirty="0" smtClean="0">
                <a:solidFill>
                  <a:schemeClr val="tx1"/>
                </a:solidFill>
                <a:latin typeface="Arial" pitchFamily="34" charset="0"/>
                <a:ea typeface="+mn-ea"/>
                <a:cs typeface="+mn-cs"/>
              </a:rPr>
              <a:t>-wall CI”, it lumps together both diameter groups here, so I can get more stats, and for the corrosion group with </a:t>
            </a:r>
            <a:r>
              <a:rPr lang="en-US" sz="1200" b="0" i="0" kern="1200" baseline="0" dirty="0" err="1" smtClean="0">
                <a:solidFill>
                  <a:schemeClr val="tx1"/>
                </a:solidFill>
                <a:latin typeface="Arial" pitchFamily="34" charset="0"/>
                <a:ea typeface="+mn-ea"/>
                <a:cs typeface="+mn-cs"/>
              </a:rPr>
              <a:t>NoServices</a:t>
            </a:r>
            <a:r>
              <a:rPr lang="en-US" sz="1200" b="0" i="0" kern="1200" baseline="0" dirty="0" smtClean="0">
                <a:solidFill>
                  <a:schemeClr val="tx1"/>
                </a:solidFill>
                <a:latin typeface="Arial" pitchFamily="34" charset="0"/>
                <a:ea typeface="+mn-ea"/>
                <a:cs typeface="+mn-cs"/>
              </a:rPr>
              <a:t>.</a:t>
            </a:r>
          </a:p>
          <a:p>
            <a:endParaRPr lang="en-US" sz="1200" b="0" i="0" kern="1200" baseline="0" dirty="0" smtClean="0">
              <a:solidFill>
                <a:schemeClr val="tx1"/>
              </a:solidFill>
              <a:latin typeface="Arial" pitchFamily="34" charset="0"/>
              <a:ea typeface="+mn-ea"/>
              <a:cs typeface="+mn-cs"/>
            </a:endParaRPr>
          </a:p>
          <a:p>
            <a:r>
              <a:rPr lang="en-US" sz="1200" b="0" i="0" kern="1200" baseline="0" dirty="0" smtClean="0">
                <a:solidFill>
                  <a:schemeClr val="tx1"/>
                </a:solidFill>
                <a:latin typeface="Arial" pitchFamily="34" charset="0"/>
                <a:ea typeface="+mn-ea"/>
                <a:cs typeface="+mn-cs"/>
              </a:rPr>
              <a:t>So of all the mains where that is true, and had a year where in the last five years they had zero breaks, 97.66% of them had no break; 2.08% had one break, and only 0.16% of them had 2 breaks that year.</a:t>
            </a:r>
          </a:p>
          <a:p>
            <a:endParaRPr lang="en-US" sz="1200" b="0" i="0" kern="1200" baseline="0" dirty="0" smtClean="0">
              <a:solidFill>
                <a:schemeClr val="tx1"/>
              </a:solidFill>
              <a:latin typeface="Arial" pitchFamily="34" charset="0"/>
              <a:ea typeface="+mn-ea"/>
              <a:cs typeface="+mn-cs"/>
            </a:endParaRPr>
          </a:p>
          <a:p>
            <a:r>
              <a:rPr lang="en-US" sz="1200" b="0" i="0" kern="1200" baseline="0" dirty="0" smtClean="0">
                <a:solidFill>
                  <a:schemeClr val="tx1"/>
                </a:solidFill>
                <a:latin typeface="Arial" pitchFamily="34" charset="0"/>
                <a:ea typeface="+mn-ea"/>
                <a:cs typeface="+mn-cs"/>
              </a:rPr>
              <a:t>But that same risk-group, if you look at the ones where they had 3 or more breaks in the previous five years, had only an 89.38% chance of having zero breaks, and their odds of having one break had jumped to 7.96%, of having two breaks, leaped up to 2.65%, a 16-fold increase.    At bottom, how these sum up to breaks per year:  the chance of one break, plus 2 times the chance of two, 3 times the chance of three.  You keep moving the pivot table through each cohort and add up the breaks per year expected for 0, 1, 2 and three breaks.</a:t>
            </a:r>
            <a:endParaRPr lang="en-US" sz="1200" b="0" i="0" kern="1200" dirty="0" smtClean="0">
              <a:solidFill>
                <a:schemeClr val="tx1"/>
              </a:solidFill>
              <a:latin typeface="Arial" pitchFamily="34" charset="0"/>
              <a:ea typeface="+mn-ea"/>
              <a:cs typeface="+mn-cs"/>
            </a:endParaRPr>
          </a:p>
          <a:p>
            <a:endParaRPr lang="en-US" sz="1200" b="0" i="0" kern="120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5BE4C071-A441-4912-B55F-4CD5CC1B7F72}" type="slidenum">
              <a:rPr lang="en-CA" smtClean="0"/>
              <a:pPr/>
              <a:t>17</a:t>
            </a:fld>
            <a:endParaRPr lang="en-C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pitchFamily="34" charset="0"/>
                <a:ea typeface="+mn-ea"/>
                <a:cs typeface="+mn-cs"/>
              </a:rPr>
              <a:t>After typing in</a:t>
            </a:r>
            <a:r>
              <a:rPr lang="en-US" sz="1200" b="0" i="0" kern="1200" baseline="0" dirty="0" smtClean="0">
                <a:solidFill>
                  <a:schemeClr val="tx1"/>
                </a:solidFill>
                <a:latin typeface="Arial" pitchFamily="34" charset="0"/>
                <a:ea typeface="+mn-ea"/>
                <a:cs typeface="+mn-cs"/>
              </a:rPr>
              <a:t> all 100 or so, all the predictions are made by this table we call “</a:t>
            </a:r>
            <a:r>
              <a:rPr lang="en-US" sz="1200" b="0" i="0" kern="1200" baseline="0" dirty="0" err="1" smtClean="0">
                <a:solidFill>
                  <a:schemeClr val="tx1"/>
                </a:solidFill>
                <a:latin typeface="Arial" pitchFamily="34" charset="0"/>
                <a:ea typeface="+mn-ea"/>
                <a:cs typeface="+mn-cs"/>
              </a:rPr>
              <a:t>BreakOdds</a:t>
            </a:r>
            <a:r>
              <a:rPr lang="en-US" sz="1200" b="0" i="0" kern="1200" baseline="0" dirty="0" smtClean="0">
                <a:solidFill>
                  <a:schemeClr val="tx1"/>
                </a:solidFill>
                <a:latin typeface="Arial" pitchFamily="34" charset="0"/>
                <a:ea typeface="+mn-ea"/>
                <a:cs typeface="+mn-cs"/>
              </a:rPr>
              <a:t>”.   Every single valve circuit in the system fits into one row of this table.  Row 16 here, is for YDI material, Copper Services in Low Resistivity Corrosion Group, and 0-200mm diameter, and it’s had 3 or more breaks in the last five years.  As a group, they will average 0.264 breaks each in the following year.   The column “</a:t>
            </a:r>
            <a:r>
              <a:rPr lang="en-US" sz="1200" b="0" i="0" kern="1200" baseline="0" dirty="0" err="1" smtClean="0">
                <a:solidFill>
                  <a:schemeClr val="tx1"/>
                </a:solidFill>
                <a:latin typeface="Arial" pitchFamily="34" charset="0"/>
                <a:ea typeface="+mn-ea"/>
                <a:cs typeface="+mn-cs"/>
              </a:rPr>
              <a:t>StudyBrksYr</a:t>
            </a:r>
            <a:r>
              <a:rPr lang="en-US" sz="1200" b="0" i="0" kern="1200" baseline="0" dirty="0" smtClean="0">
                <a:solidFill>
                  <a:schemeClr val="tx1"/>
                </a:solidFill>
                <a:latin typeface="Arial" pitchFamily="34" charset="0"/>
                <a:ea typeface="+mn-ea"/>
                <a:cs typeface="+mn-cs"/>
              </a:rPr>
              <a:t>” is what came out of the pivot table on the last slide, using the formula at top.   But we use the last “</a:t>
            </a:r>
            <a:r>
              <a:rPr lang="en-US" sz="1200" b="0" i="0" kern="1200" baseline="0" dirty="0" err="1" smtClean="0">
                <a:solidFill>
                  <a:schemeClr val="tx1"/>
                </a:solidFill>
                <a:latin typeface="Arial" pitchFamily="34" charset="0"/>
                <a:ea typeface="+mn-ea"/>
                <a:cs typeface="+mn-cs"/>
              </a:rPr>
              <a:t>BreaksPerYear</a:t>
            </a:r>
            <a:r>
              <a:rPr lang="en-US" sz="1200" b="0" i="0" kern="1200" baseline="0" dirty="0" smtClean="0">
                <a:solidFill>
                  <a:schemeClr val="tx1"/>
                </a:solidFill>
                <a:latin typeface="Arial" pitchFamily="34" charset="0"/>
                <a:ea typeface="+mn-ea"/>
                <a:cs typeface="+mn-cs"/>
              </a:rPr>
              <a:t>” column as that one was hand-tweaked if the probability from the study just didn’t match the breaks for the last dozen years.</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18</a:t>
            </a:fld>
            <a:endParaRPr lang="en-CA"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With</a:t>
            </a:r>
            <a:r>
              <a:rPr lang="en-CA" baseline="0" dirty="0" smtClean="0"/>
              <a:t> the probability table built, you can put the mains inventory for any year through it and compare to how that year really was.   There were problems.</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19</a:t>
            </a:fld>
            <a:endParaRPr lang="en-CA" dirty="0"/>
          </a:p>
        </p:txBody>
      </p:sp>
    </p:spTree>
    <p:extLst>
      <p:ext uri="{BB962C8B-B14F-4D97-AF65-F5344CB8AC3E}">
        <p14:creationId xmlns:p14="http://schemas.microsoft.com/office/powerpoint/2010/main" val="149831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We’ll be going over how the model was developed in 2012 with the forty</a:t>
            </a:r>
            <a:r>
              <a:rPr lang="en-CA" baseline="0" dirty="0" smtClean="0"/>
              <a:t> years of main break data.  It needs only the break data up to a given year to predict where breaks will happen in the next. Then we’ll show how the predictions stacked up against the actual break counts for the last dozen years of breaks.  And lastly, we’ll go over how Joanna repeated the whole development, so that she could own the process.   She’ll need to update it every several years.</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2</a:t>
            </a:fld>
            <a:endParaRPr lang="en-CA" dirty="0"/>
          </a:p>
        </p:txBody>
      </p:sp>
    </p:spTree>
    <p:extLst>
      <p:ext uri="{BB962C8B-B14F-4D97-AF65-F5344CB8AC3E}">
        <p14:creationId xmlns:p14="http://schemas.microsoft.com/office/powerpoint/2010/main" val="2439861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above chart for the overall system from 1998 to 2011, and the original output of the model.  As you can see, it ran consistently high – only touching the actual breaks for those dozen years in three spots.   The problem, we suspect, is that we actually used too much data.   Nearly half of those 40 years of records were for breaks on pipe now removed; they’re basically from a different system where more metallic pipe was in the worst soils.  But the probability table is not carved in stone; the historical review simply gives you a starting point.</a:t>
            </a:r>
            <a:endParaRPr lang="en-CA" dirty="0"/>
          </a:p>
        </p:txBody>
      </p:sp>
      <p:sp>
        <p:nvSpPr>
          <p:cNvPr id="4" name="Slide Number Placeholder 3"/>
          <p:cNvSpPr>
            <a:spLocks noGrp="1"/>
          </p:cNvSpPr>
          <p:nvPr>
            <p:ph type="sldNum" sz="quarter" idx="10"/>
          </p:nvPr>
        </p:nvSpPr>
        <p:spPr/>
        <p:txBody>
          <a:bodyPr/>
          <a:lstStyle/>
          <a:p>
            <a:fld id="{1BAC0B33-401E-4EF5-BBA1-BF934E437072}"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It wasn’t just that the overall numbers were a little high; the</a:t>
            </a:r>
            <a:r>
              <a:rPr lang="en-CA" baseline="0" dirty="0" smtClean="0"/>
              <a:t> variances from current behaviour were concentrated in certain cohorts that had obviously changed the most over the decades from high replacement.  Here, in red, the actual breaks for the previous dozen years on just the thin-wall, spun cast CI.  In blue, the original predictions in the model.   And in green, what the model produced after the half-dozen or so probabilities had been tweaked downwards.  And to get the tweaking right, you can keep drilling down in the pivot table to find the ones most at variance – maybe most of the trouble is just from thin-wall, large-diameter, no-services thin-wall CI so you tweak that probability more.   </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21</a:t>
            </a:fld>
            <a:endParaRPr lang="en-CA"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Here’s just one deeper</a:t>
            </a:r>
            <a:r>
              <a:rPr lang="en-CA" baseline="0" dirty="0" smtClean="0"/>
              <a:t> level of breakdown.  The actual breaks on large mains, at left, varied widely because there’s just a few breaks: so all probabilities were just tweaked a bit downwards to get the green line – being an </a:t>
            </a:r>
            <a:r>
              <a:rPr lang="en-CA" baseline="0" dirty="0" err="1" smtClean="0"/>
              <a:t>unconservative</a:t>
            </a:r>
            <a:r>
              <a:rPr lang="en-CA" baseline="0" dirty="0" smtClean="0"/>
              <a:t> engineer, you’d rather predict high than low when it’s uncertain.  But on the smaller diameters, there was one probability number for low resistivity that was giving it really high numbers in the earlier years, though it became more accurate towards 2010; adjusting them lowered the prediction towards reality but especially lower in the earlier years.  This was repeated for about a quarter of the table, a few dozen numbers.  At the end, the model was predicting within 5% on all the years from 1998 to 2011, for each cohort.</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22</a:t>
            </a:fld>
            <a:endParaRPr lang="en-CA"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rial" pitchFamily="34" charset="0"/>
              </a:rPr>
              <a:t>To determine the impact of the next break on a valve circuit, we put a cost of repairing each main break, plus a </a:t>
            </a:r>
            <a:r>
              <a:rPr lang="en-US" dirty="0" smtClean="0">
                <a:solidFill>
                  <a:schemeClr val="tx1"/>
                </a:solidFill>
                <a:latin typeface="Arial" pitchFamily="34" charset="0"/>
              </a:rPr>
              <a:t>notional TBL cost </a:t>
            </a:r>
            <a:r>
              <a:rPr lang="en-US" dirty="0" smtClean="0">
                <a:solidFill>
                  <a:schemeClr val="tx1"/>
                </a:solidFill>
                <a:latin typeface="Arial" pitchFamily="34" charset="0"/>
              </a:rPr>
              <a:t>for having each residential connection and commercial connection on that circuit out of water.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rial" pitchFamily="34" charset="0"/>
              </a:rPr>
              <a:t>But the RISK,</a:t>
            </a:r>
            <a:r>
              <a:rPr lang="en-US" baseline="0" dirty="0" smtClean="0">
                <a:solidFill>
                  <a:schemeClr val="tx1"/>
                </a:solidFill>
                <a:latin typeface="Arial" pitchFamily="34" charset="0"/>
              </a:rPr>
              <a:t> in dollars, is the $28,250  at bottom multiplied by that break-odds number the model calculates.  That’s why it was needed: with this formula added, it automates the </a:t>
            </a:r>
            <a:r>
              <a:rPr lang="en-US" baseline="0" dirty="0" smtClean="0">
                <a:solidFill>
                  <a:schemeClr val="tx1"/>
                </a:solidFill>
                <a:latin typeface="Arial" pitchFamily="34" charset="0"/>
              </a:rPr>
              <a:t>calculation </a:t>
            </a:r>
            <a:r>
              <a:rPr lang="en-US" baseline="0" dirty="0" smtClean="0">
                <a:solidFill>
                  <a:schemeClr val="tx1"/>
                </a:solidFill>
                <a:latin typeface="Arial" pitchFamily="34" charset="0"/>
              </a:rPr>
              <a:t>of risk itself.</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23</a:t>
            </a:fld>
            <a:endParaRPr lang="en-CA"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Once you have that probability of a break, and a </a:t>
            </a:r>
            <a:r>
              <a:rPr lang="en-CA" smtClean="0"/>
              <a:t>TBL </a:t>
            </a:r>
            <a:r>
              <a:rPr lang="en-CA" smtClean="0"/>
              <a:t>formula </a:t>
            </a:r>
            <a:r>
              <a:rPr lang="en-CA" dirty="0" smtClean="0"/>
              <a:t>decided, th</a:t>
            </a:r>
            <a:r>
              <a:rPr lang="en-CA" baseline="0" dirty="0" smtClean="0"/>
              <a:t>e computer can calculate a separate TBL consequence cost for every valve circuit and that year’s break probability knowing only the past five year break count and the probability table.  Divide by the length of the valve circuit and you have what every metre in the system will cost you, on average, the next year.</a:t>
            </a:r>
          </a:p>
          <a:p>
            <a:endParaRPr lang="en-CA" baseline="0" dirty="0" smtClean="0"/>
          </a:p>
          <a:p>
            <a:r>
              <a:rPr lang="en-CA" baseline="0" dirty="0" smtClean="0"/>
              <a:t>In the case of that YDI main cohort with 0.264 breaks per year expected per valve circuit, one that had the nine houses and a business and was 155 metres long would present you a risk of $48 per metre per year.</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24</a:t>
            </a:fld>
            <a:endParaRPr lang="en-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Arial" pitchFamily="34" charset="0"/>
                <a:ea typeface="+mn-ea"/>
                <a:cs typeface="+mn-cs"/>
              </a:rPr>
              <a:t>Keeping in mind that once you have reduced your risk number to dollars per metre per year, a computer can now flatly tell you which mains are worth</a:t>
            </a:r>
            <a:r>
              <a:rPr lang="en-CA" sz="1200" kern="1200" baseline="0" dirty="0" smtClean="0">
                <a:solidFill>
                  <a:schemeClr val="tx1"/>
                </a:solidFill>
                <a:latin typeface="Arial" pitchFamily="34" charset="0"/>
                <a:ea typeface="+mn-ea"/>
                <a:cs typeface="+mn-cs"/>
              </a:rPr>
              <a:t> spending capital on.   If it costs $1100 per metre to replace, and you can borrow that for $33 per metre per year, then a risk of $33 per metre per year justifies replacement.   Anode retrofit is more like $120/metre, but reduces breaks by only ¾ and has to be paid back in 20 years, so it starts around $10 per metre per year.  Below that, we can only afford </a:t>
            </a:r>
            <a:r>
              <a:rPr lang="en-CA" sz="1200" kern="1200" baseline="0" smtClean="0">
                <a:solidFill>
                  <a:schemeClr val="tx1"/>
                </a:solidFill>
                <a:latin typeface="Arial" pitchFamily="34" charset="0"/>
                <a:ea typeface="+mn-ea"/>
                <a:cs typeface="+mn-cs"/>
              </a:rPr>
              <a:t>to watch.</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25</a:t>
            </a:fld>
            <a:endParaRPr lang="en-CA"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you can check the status of a main</a:t>
            </a:r>
            <a:r>
              <a:rPr lang="en-US" baseline="0" dirty="0" smtClean="0"/>
              <a:t> at a glance – is it </a:t>
            </a:r>
            <a:r>
              <a:rPr lang="en-US" baseline="0" dirty="0" err="1" smtClean="0"/>
              <a:t>coloured</a:t>
            </a:r>
            <a:r>
              <a:rPr lang="en-US" baseline="0" dirty="0" smtClean="0"/>
              <a:t> blue for “ignore” or red for replace?  We can quickly respond to development issues.</a:t>
            </a:r>
          </a:p>
          <a:p>
            <a:endParaRPr lang="en-US" baseline="0" dirty="0" smtClean="0"/>
          </a:p>
          <a:p>
            <a:r>
              <a:rPr lang="en-US" baseline="0" dirty="0" smtClean="0"/>
              <a:t>And that was it. For two years we used that model as the basis picking our replacement and retrofit programs, checking condition and other quick queries. </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26</a:t>
            </a:fld>
            <a:endParaRPr lang="en-CA"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2015</a:t>
            </a:r>
            <a:r>
              <a:rPr lang="en-CA" baseline="0" dirty="0" smtClean="0"/>
              <a:t> was Roy’s last year, and we both went over it, step by step, so Joanna could take it over.</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27</a:t>
            </a:fld>
            <a:endParaRPr lang="en-CA"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34" charset="0"/>
                <a:ea typeface="+mn-ea"/>
                <a:cs typeface="+mn-cs"/>
              </a:rPr>
              <a:t>We needed to re-assess, not just for Joanna’s instruction and to double-check Roy, but because the breaks had continued downward, the system was still a slightly-changed inventory every year.</a:t>
            </a:r>
          </a:p>
          <a:p>
            <a:endParaRPr lang="en-US" sz="1200" kern="1200" dirty="0" smtClean="0">
              <a:solidFill>
                <a:schemeClr val="tx1"/>
              </a:solidFill>
              <a:latin typeface="Arial" pitchFamily="34" charset="0"/>
              <a:ea typeface="+mn-ea"/>
              <a:cs typeface="+mn-cs"/>
            </a:endParaRPr>
          </a:p>
          <a:p>
            <a:r>
              <a:rPr lang="en-US" sz="1200" kern="1200" dirty="0" smtClean="0">
                <a:solidFill>
                  <a:schemeClr val="tx1"/>
                </a:solidFill>
                <a:latin typeface="Arial" pitchFamily="34" charset="0"/>
                <a:ea typeface="+mn-ea"/>
                <a:cs typeface="+mn-cs"/>
              </a:rPr>
              <a:t>One</a:t>
            </a:r>
            <a:r>
              <a:rPr lang="en-US" sz="1200" kern="1200" baseline="0" dirty="0" smtClean="0">
                <a:solidFill>
                  <a:schemeClr val="tx1"/>
                </a:solidFill>
                <a:latin typeface="Arial" pitchFamily="34" charset="0"/>
                <a:ea typeface="+mn-ea"/>
                <a:cs typeface="+mn-cs"/>
              </a:rPr>
              <a:t> thing we double-checked was whether it improved anything to use the last 7 years of breaks as the driving factor rather than 5.  The entire valve-circuit-years list was done with that count the second time.</a:t>
            </a:r>
          </a:p>
          <a:p>
            <a:endParaRPr lang="en-US" sz="1200" kern="1200" dirty="0" smtClean="0">
              <a:solidFill>
                <a:schemeClr val="tx1"/>
              </a:solidFill>
              <a:latin typeface="Arial" pitchFamily="34" charset="0"/>
              <a:ea typeface="+mn-ea"/>
              <a:cs typeface="+mn-cs"/>
            </a:endParaRPr>
          </a:p>
          <a:p>
            <a:r>
              <a:rPr lang="en-US" sz="1200" kern="1200" dirty="0" smtClean="0">
                <a:solidFill>
                  <a:schemeClr val="tx1"/>
                </a:solidFill>
                <a:latin typeface="Arial" pitchFamily="34" charset="0"/>
                <a:ea typeface="+mn-ea"/>
                <a:cs typeface="+mn-cs"/>
              </a:rPr>
              <a:t>The extended period of influence only dampened the odds for additional breaks, leading to a lower expected future break rate of the system.</a:t>
            </a:r>
          </a:p>
          <a:p>
            <a:endParaRPr lang="en-US" sz="1200" kern="1200" baseline="0" dirty="0" smtClean="0">
              <a:solidFill>
                <a:schemeClr val="tx1"/>
              </a:solidFill>
              <a:latin typeface="Arial" pitchFamily="34" charset="0"/>
              <a:ea typeface="+mn-ea"/>
              <a:cs typeface="+mn-cs"/>
            </a:endParaRPr>
          </a:p>
          <a:p>
            <a:r>
              <a:rPr lang="en-US" sz="1200" kern="1200" baseline="0" dirty="0" smtClean="0">
                <a:solidFill>
                  <a:schemeClr val="tx1"/>
                </a:solidFill>
                <a:latin typeface="Arial" pitchFamily="34" charset="0"/>
                <a:ea typeface="+mn-ea"/>
                <a:cs typeface="+mn-cs"/>
              </a:rPr>
              <a:t>You can see that the seven year line, in green, hugs the lower end of the actual breaks.    It wasn’t that it was any less accurate, it just wasn’t any more accurate – and the difference was in a less-conservative direction.   So we decided to keep the five-year limit on history as it was enough, and it was a little less conservative. </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28</a:t>
            </a:fld>
            <a:endParaRPr lang="en-CA"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Besides</a:t>
            </a:r>
            <a:r>
              <a:rPr lang="en-US" baseline="0" dirty="0" smtClean="0"/>
              <a:t> using the </a:t>
            </a:r>
            <a:r>
              <a:rPr lang="en-US" baseline="0" dirty="0" err="1" smtClean="0"/>
              <a:t>coloured</a:t>
            </a:r>
            <a:r>
              <a:rPr lang="en-US" baseline="0" dirty="0" smtClean="0"/>
              <a:t> map to shop for replacement and retrofit jobs, it’s great for quick assessments when we get called about the infrastructure health around some new proposed development: they get an answer in minutes most of the time.  And it helps with job-planning  as you can note that another high-risk valve circuit is near a job you’re doing and it can be more cheaply added in.</a:t>
            </a:r>
          </a:p>
          <a:p>
            <a:endParaRPr lang="en-US" baseline="0" dirty="0" smtClean="0"/>
          </a:p>
        </p:txBody>
      </p:sp>
      <p:sp>
        <p:nvSpPr>
          <p:cNvPr id="4" name="Slide Number Placeholder 3"/>
          <p:cNvSpPr>
            <a:spLocks noGrp="1"/>
          </p:cNvSpPr>
          <p:nvPr>
            <p:ph type="sldNum" sz="quarter" idx="10"/>
          </p:nvPr>
        </p:nvSpPr>
        <p:spPr/>
        <p:txBody>
          <a:bodyPr/>
          <a:lstStyle/>
          <a:p>
            <a:fld id="{5BE4C071-A441-4912-B55F-4CD5CC1B7F72}" type="slidenum">
              <a:rPr lang="en-CA" smtClean="0"/>
              <a:pPr/>
              <a:t>29</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a:t>
            </a:r>
            <a:r>
              <a:rPr lang="en-CA" baseline="0" dirty="0" smtClean="0"/>
              <a:t> 2012, Roy basically broke the water system pipe inventory into statistical bins as small as possible, and looked for correlations between past breaks and the next year’s.</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3</a:t>
            </a:fld>
            <a:endParaRPr lang="en-CA" dirty="0"/>
          </a:p>
        </p:txBody>
      </p:sp>
    </p:spTree>
    <p:extLst>
      <p:ext uri="{BB962C8B-B14F-4D97-AF65-F5344CB8AC3E}">
        <p14:creationId xmlns:p14="http://schemas.microsoft.com/office/powerpoint/2010/main" val="4257744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Arial" pitchFamily="34" charset="0"/>
                <a:ea typeface="+mn-ea"/>
                <a:cs typeface="+mn-cs"/>
              </a:rPr>
              <a:t>A future run of the model will have to experiment with not</a:t>
            </a:r>
            <a:r>
              <a:rPr lang="en-CA" sz="1200" kern="1200" baseline="0" dirty="0" smtClean="0">
                <a:solidFill>
                  <a:schemeClr val="tx1"/>
                </a:solidFill>
                <a:latin typeface="Arial" pitchFamily="34" charset="0"/>
                <a:ea typeface="+mn-ea"/>
                <a:cs typeface="+mn-cs"/>
              </a:rPr>
              <a:t> looking at the whole last 40 years, so that you don’t have to tweak the probabilities at the end.  Secondly, when the probabilities were figured, there wasn’t really a big difference between high and low resistivity soils in this usage.  They are very useful when looking manually at an individual main and deciding which of two mains, both with two breaks, to replace; but when you sum up 20 </a:t>
            </a:r>
            <a:r>
              <a:rPr lang="en-CA" sz="1200" kern="1200" baseline="0" dirty="0" err="1" smtClean="0">
                <a:solidFill>
                  <a:schemeClr val="tx1"/>
                </a:solidFill>
                <a:latin typeface="Arial" pitchFamily="34" charset="0"/>
                <a:ea typeface="+mn-ea"/>
                <a:cs typeface="+mn-cs"/>
              </a:rPr>
              <a:t>resistivities</a:t>
            </a:r>
            <a:r>
              <a:rPr lang="en-CA" sz="1200" kern="1200" baseline="0" dirty="0" smtClean="0">
                <a:solidFill>
                  <a:schemeClr val="tx1"/>
                </a:solidFill>
                <a:latin typeface="Arial" pitchFamily="34" charset="0"/>
                <a:ea typeface="+mn-ea"/>
                <a:cs typeface="+mn-cs"/>
              </a:rPr>
              <a:t> on a block and reduce the whole block down to “high” or “low”, it didn’t’ have much predictive value.   Coppers services may remain in the model, but all these assumptions need testing.</a:t>
            </a:r>
          </a:p>
          <a:p>
            <a:endParaRPr lang="en-CA" sz="1200" kern="1200" baseline="0" dirty="0" smtClean="0">
              <a:solidFill>
                <a:schemeClr val="tx1"/>
              </a:solidFill>
              <a:latin typeface="Arial" pitchFamily="34" charset="0"/>
              <a:ea typeface="+mn-ea"/>
              <a:cs typeface="+mn-cs"/>
            </a:endParaRPr>
          </a:p>
          <a:p>
            <a:r>
              <a:rPr lang="en-CA" sz="1200" kern="1200" baseline="0" dirty="0" smtClean="0">
                <a:solidFill>
                  <a:schemeClr val="tx1"/>
                </a:solidFill>
                <a:latin typeface="Arial" pitchFamily="34" charset="0"/>
                <a:ea typeface="+mn-ea"/>
                <a:cs typeface="+mn-cs"/>
              </a:rPr>
              <a:t>Our TBL valuations will be more customized over time.  At present, the computer is just counting the number of services turned off; with GIS and time we can add TBL value for schools and skyscrapers.   And one piece of data never used were our careful records of each breaks as being circular, a split, a hole, and so on.  Perhaps circular breaks are far more predictive than holes – or vice-versa.  Since we’ve had significant success just with a first attempt, it’s an area open for a lot more work.</a:t>
            </a:r>
            <a:endParaRPr lang="en-CA" sz="1200" kern="1200" dirty="0" smtClean="0">
              <a:solidFill>
                <a:schemeClr val="tx1"/>
              </a:solidFill>
              <a:latin typeface="Arial"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30</a:t>
            </a:fld>
            <a:endParaRPr lang="en-CA"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31</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first question we have to answer</a:t>
            </a:r>
            <a:r>
              <a:rPr lang="en-US" baseline="0" dirty="0" smtClean="0"/>
              <a:t> before predicting which mains are the worst is what we mean by “main”.   Do we chop the system up by block, or into chunks exactly 100m long, or what? </a:t>
            </a:r>
            <a:r>
              <a:rPr lang="en-US" b="0" i="0" u="none" baseline="0" dirty="0" smtClean="0"/>
              <a:t>A valve-circuit is the smallest portion of the network we can put out of water by walking around it and turning all the valves nearest the site we have to dig to repair.  Valve circuits are both the portion of system that is out of water for a break repair, AND the portion of system we normally replace: valve to valve. </a:t>
            </a:r>
          </a:p>
          <a:p>
            <a:endParaRPr lang="en-US" b="0" i="0" u="none" baseline="0" dirty="0" smtClean="0"/>
          </a:p>
          <a:p>
            <a:r>
              <a:rPr lang="en-US" b="0" i="0" u="none" baseline="0" dirty="0" smtClean="0"/>
              <a:t>There are just under 9,000 metallic valve circuits of reasonable length to use as test cases. If you assume that just the last 5 years of breaks can predict the next year, you can ask that question about one valve circuit 35 times with 40 years of data: did the breaks from 1972-1976 predict 1977?   Then, did 1973-1977 predict 1978?  Did 1982-1986 predict 1987?   You can repeat the question every year.   So less than 9000 valve circuits gave us over 300,000 “valve-circuit-years” of statistical cases.</a:t>
            </a:r>
            <a:endParaRPr lang="en-CA" b="1" i="1" u="sng" dirty="0"/>
          </a:p>
        </p:txBody>
      </p:sp>
      <p:sp>
        <p:nvSpPr>
          <p:cNvPr id="4" name="Slide Number Placeholder 3"/>
          <p:cNvSpPr>
            <a:spLocks noGrp="1"/>
          </p:cNvSpPr>
          <p:nvPr>
            <p:ph type="sldNum" sz="quarter" idx="10"/>
          </p:nvPr>
        </p:nvSpPr>
        <p:spPr/>
        <p:txBody>
          <a:bodyPr/>
          <a:lstStyle/>
          <a:p>
            <a:fld id="{1BAC0B33-401E-4EF5-BBA1-BF934E437072}"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34" charset="0"/>
                <a:ea typeface="+mn-ea"/>
                <a:cs typeface="+mn-cs"/>
              </a:rPr>
              <a:t>With over 300,000 entries in the total database, we could</a:t>
            </a:r>
            <a:r>
              <a:rPr lang="en-US" sz="1200" kern="1200" baseline="0" dirty="0" smtClean="0">
                <a:solidFill>
                  <a:schemeClr val="tx1"/>
                </a:solidFill>
                <a:latin typeface="Arial" pitchFamily="34" charset="0"/>
                <a:ea typeface="+mn-ea"/>
                <a:cs typeface="+mn-cs"/>
              </a:rPr>
              <a:t> still get statistically large numbers for each group even by breaking the inventory up into many groupings.   We broke it up into six material groups, each of those into two diameter groups, and most of those into three groups by corrosion risk.  We sliced, then we diced, and then we chopped up the dice into threes.</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5</a:t>
            </a:fld>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Incidentally,</a:t>
            </a:r>
            <a:r>
              <a:rPr lang="en-CA" baseline="0" dirty="0" smtClean="0"/>
              <a:t> this model not only excludes </a:t>
            </a:r>
            <a:r>
              <a:rPr lang="en-CA" baseline="0" dirty="0" err="1" smtClean="0"/>
              <a:t>feedermains</a:t>
            </a:r>
            <a:r>
              <a:rPr lang="en-CA" baseline="0" dirty="0" smtClean="0"/>
              <a:t> by just giving them all one very low probability of break, it does the same with all the plastic, which is half our system, and the “Other” materials like AC and concrete; the statistics are all for our four kinds of iron pipe: pit and spun cast iron, regular Ductile and our heavily coated and anode-protected Yellow-Jacketed Ductile Iron, the YDI.</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6</a:t>
            </a:fld>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Arial" pitchFamily="34" charset="0"/>
                <a:ea typeface="+mn-ea"/>
                <a:cs typeface="+mn-cs"/>
              </a:rPr>
              <a:t>Break probability is very, very affected by breaks the valve circuit had in the previous five years, it goes RIGHT up from 0 to 1 to 2+ on the X-axis.   But it is also distinctly different for the three materials.   And that, unless you want to get into the weeds, can be expanded with a hand-wave to say "similar graphs can be done, within Thick-Wall CI, say, for different diameters, or different corrosion groups".</a:t>
            </a:r>
          </a:p>
          <a:p>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7</a:t>
            </a:fld>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This chart of breaks over time makes it plain why the different materials are separate risk groups:  it lumps together both kinds of CI, but you can see where YDI has less than half the breaks of regular DI, though DI breaks have come down sharply from a lot of </a:t>
            </a:r>
            <a:r>
              <a:rPr lang="en-US" baseline="0" dirty="0" err="1" smtClean="0"/>
              <a:t>cathodic</a:t>
            </a:r>
            <a:r>
              <a:rPr lang="en-US" baseline="0" dirty="0" smtClean="0"/>
              <a:t> protection, and even the CI breaks are down from heavy replacement.   But the green line of breaks on “other” can be neglected.</a:t>
            </a:r>
          </a:p>
        </p:txBody>
      </p:sp>
      <p:sp>
        <p:nvSpPr>
          <p:cNvPr id="4" name="Slide Number Placeholder 3"/>
          <p:cNvSpPr>
            <a:spLocks noGrp="1"/>
          </p:cNvSpPr>
          <p:nvPr>
            <p:ph type="sldNum" sz="quarter" idx="10"/>
          </p:nvPr>
        </p:nvSpPr>
        <p:spPr/>
        <p:txBody>
          <a:bodyPr/>
          <a:lstStyle/>
          <a:p>
            <a:fld id="{1BAC0B33-401E-4EF5-BBA1-BF934E437072}"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Rather than tracking the yearly</a:t>
            </a:r>
            <a:r>
              <a:rPr lang="en-US" baseline="0" dirty="0" smtClean="0"/>
              <a:t> figures, this chart makes breaking out the diameter probabilities even more clear: the total breaks over 5 years, averaged down to breaks per 100km per year, just for iron mains – breaks go down with every increase in diameter, though it’s most startling at the transition from 150 to 200mm.   Another look at the model might not lump 150mm and 200mm together as Roy did in 2012.</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9</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p:txBody>
          <a:bodyPr/>
          <a:lstStyle/>
          <a:p>
            <a:r>
              <a:rPr lang="en-CA" dirty="0" smtClean="0"/>
              <a:t>June 13, 2016 |  Presentation</a:t>
            </a:r>
            <a:endParaRPr lang="en-CA" dirty="0"/>
          </a:p>
        </p:txBody>
      </p:sp>
      <p:sp>
        <p:nvSpPr>
          <p:cNvPr id="5" name="Picture Placeholder 19"/>
          <p:cNvSpPr>
            <a:spLocks noGrp="1"/>
          </p:cNvSpPr>
          <p:nvPr>
            <p:ph type="pic" sz="quarter" idx="20"/>
          </p:nvPr>
        </p:nvSpPr>
        <p:spPr>
          <a:xfrm>
            <a:off x="0" y="-8709"/>
            <a:ext cx="9144000" cy="6638109"/>
          </a:xfrm>
          <a:prstGeom prst="rect">
            <a:avLst/>
          </a:prstGeom>
          <a:blipFill dpi="0" rotWithShape="1">
            <a:blip r:embed="rId2" cstate="screen"/>
            <a:srcRect/>
            <a:stretch>
              <a:fillRect l="-9000" r="-4000"/>
            </a:stretch>
          </a:blipFill>
          <a:effectLst/>
        </p:spPr>
        <p:txBody>
          <a:bodyPr/>
          <a:lstStyle>
            <a:lvl1pPr>
              <a:defRPr sz="100"/>
            </a:lvl1pPr>
          </a:lstStyle>
          <a:p>
            <a:r>
              <a:rPr lang="en-US" smtClean="0"/>
              <a:t>Click icon to add picture</a:t>
            </a:r>
            <a:endParaRPr lang="en-CA" dirty="0"/>
          </a:p>
        </p:txBody>
      </p:sp>
      <p:sp>
        <p:nvSpPr>
          <p:cNvPr id="6" name="Text Placeholder 12"/>
          <p:cNvSpPr>
            <a:spLocks noGrp="1"/>
          </p:cNvSpPr>
          <p:nvPr>
            <p:ph type="body" sz="quarter" idx="19"/>
          </p:nvPr>
        </p:nvSpPr>
        <p:spPr>
          <a:xfrm>
            <a:off x="0" y="2435352"/>
            <a:ext cx="9144000" cy="1984248"/>
          </a:xfrm>
          <a:prstGeom prst="rect">
            <a:avLst/>
          </a:prstGeom>
          <a:solidFill>
            <a:schemeClr val="accent1"/>
          </a:solidFill>
        </p:spPr>
        <p:txBody>
          <a:bodyPr/>
          <a:lstStyle>
            <a:lvl1pPr>
              <a:buNone/>
              <a:defRPr sz="400">
                <a:solidFill>
                  <a:schemeClr val="accent1"/>
                </a:solidFill>
              </a:defRPr>
            </a:lvl1pPr>
          </a:lstStyle>
          <a:p>
            <a:pPr lvl="0"/>
            <a:r>
              <a:rPr lang="en-US" smtClean="0"/>
              <a:t>Click to edit Master text styles</a:t>
            </a:r>
          </a:p>
        </p:txBody>
      </p:sp>
      <p:sp>
        <p:nvSpPr>
          <p:cNvPr id="7" name="Title 1"/>
          <p:cNvSpPr>
            <a:spLocks noGrp="1"/>
          </p:cNvSpPr>
          <p:nvPr>
            <p:ph type="ctrTitle" hasCustomPrompt="1"/>
          </p:nvPr>
        </p:nvSpPr>
        <p:spPr bwMode="white">
          <a:xfrm>
            <a:off x="1524000" y="2743200"/>
            <a:ext cx="7239000" cy="1371600"/>
          </a:xfrm>
        </p:spPr>
        <p:txBody>
          <a:bodyPr lIns="0" tIns="0" rIns="91440" bIns="0" anchor="t" anchorCtr="0">
            <a:noAutofit/>
          </a:bodyPr>
          <a:lstStyle>
            <a:lvl1pPr algn="l">
              <a:defRPr sz="2800" b="0" baseline="0">
                <a:solidFill>
                  <a:schemeClr val="bg1"/>
                </a:solidFill>
              </a:defRPr>
            </a:lvl1pPr>
          </a:lstStyle>
          <a:p>
            <a:r>
              <a:rPr lang="en-US" dirty="0" smtClean="0"/>
              <a:t>Type title of presentation</a:t>
            </a:r>
            <a:endParaRPr lang="en-CA" dirty="0"/>
          </a:p>
        </p:txBody>
      </p:sp>
      <p:sp>
        <p:nvSpPr>
          <p:cNvPr id="8" name="Subtitle 2"/>
          <p:cNvSpPr>
            <a:spLocks noGrp="1"/>
          </p:cNvSpPr>
          <p:nvPr>
            <p:ph type="subTitle" idx="1" hasCustomPrompt="1"/>
          </p:nvPr>
        </p:nvSpPr>
        <p:spPr bwMode="white">
          <a:xfrm>
            <a:off x="1524000" y="3182112"/>
            <a:ext cx="7239000" cy="990600"/>
          </a:xfrm>
          <a:prstGeom prst="rect">
            <a:avLst/>
          </a:prstGeom>
        </p:spPr>
        <p:txBody>
          <a:bodyPr lIns="0" tIns="0" rIns="0" bIns="91440">
            <a:noAutofit/>
          </a:bodyPr>
          <a:lstStyle>
            <a:lvl1pPr marL="0" indent="0" algn="l">
              <a:buNone/>
              <a:defRPr sz="20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Type subtitle of presentation here</a:t>
            </a:r>
            <a:endParaRPr lang="en-CA" dirty="0"/>
          </a:p>
        </p:txBody>
      </p:sp>
      <p:sp>
        <p:nvSpPr>
          <p:cNvPr id="9" name="Text Placeholder 15"/>
          <p:cNvSpPr>
            <a:spLocks noGrp="1"/>
          </p:cNvSpPr>
          <p:nvPr>
            <p:ph type="body" sz="quarter" idx="21" hasCustomPrompt="1"/>
          </p:nvPr>
        </p:nvSpPr>
        <p:spPr>
          <a:xfrm>
            <a:off x="2057400" y="152400"/>
            <a:ext cx="6858000" cy="685800"/>
          </a:xfrm>
          <a:prstGeom prst="rect">
            <a:avLst/>
          </a:prstGeom>
        </p:spPr>
        <p:txBody>
          <a:bodyPr/>
          <a:lstStyle>
            <a:lvl1pPr marL="3175" indent="-3175">
              <a:buNone/>
              <a:defRPr sz="800">
                <a:solidFill>
                  <a:schemeClr val="bg1"/>
                </a:solidFill>
              </a:defRPr>
            </a:lvl1pPr>
          </a:lstStyle>
          <a:p>
            <a:r>
              <a:rPr lang="en-US" sz="1200" dirty="0" smtClean="0"/>
              <a:t>Change</a:t>
            </a:r>
            <a:r>
              <a:rPr lang="en-US" sz="1200" baseline="0" dirty="0" smtClean="0"/>
              <a:t> the background image: right click on image &gt; </a:t>
            </a:r>
            <a:r>
              <a:rPr lang="en-US" sz="1200" b="1" baseline="0" dirty="0" smtClean="0"/>
              <a:t>Bring to Front </a:t>
            </a:r>
            <a:r>
              <a:rPr lang="en-US" sz="1200" baseline="0" dirty="0" smtClean="0"/>
              <a:t>– click on middle </a:t>
            </a:r>
            <a:r>
              <a:rPr lang="en-US" sz="1200" b="1" baseline="0" dirty="0" smtClean="0"/>
              <a:t>icon Insert Picture from File </a:t>
            </a:r>
            <a:r>
              <a:rPr lang="en-US" sz="1200" baseline="0" dirty="0" smtClean="0"/>
              <a:t>&gt; select a desire image &gt; right click on image &gt; </a:t>
            </a:r>
            <a:r>
              <a:rPr lang="en-US" sz="1200" b="1" baseline="0" dirty="0" smtClean="0"/>
              <a:t>Send to Back</a:t>
            </a:r>
            <a:r>
              <a:rPr lang="en-US" sz="1200" baseline="0" dirty="0" smtClean="0"/>
              <a:t>. </a:t>
            </a:r>
          </a:p>
          <a:p>
            <a:r>
              <a:rPr lang="en-US" sz="1200" baseline="0" dirty="0" smtClean="0"/>
              <a:t>Please </a:t>
            </a:r>
            <a:r>
              <a:rPr lang="en-US" sz="1200" b="1" baseline="0" dirty="0" smtClean="0"/>
              <a:t>do not</a:t>
            </a:r>
            <a:r>
              <a:rPr lang="en-US" sz="1200" baseline="0" dirty="0" smtClean="0"/>
              <a:t> move or change size of the Calgary logo!</a:t>
            </a:r>
            <a:endParaRPr lang="en-CA" sz="1200" dirty="0" smtClean="0"/>
          </a:p>
        </p:txBody>
      </p:sp>
      <p:sp>
        <p:nvSpPr>
          <p:cNvPr id="10" name="Text Placeholder 7"/>
          <p:cNvSpPr>
            <a:spLocks noGrp="1"/>
          </p:cNvSpPr>
          <p:nvPr>
            <p:ph type="body" sz="quarter" idx="18"/>
          </p:nvPr>
        </p:nvSpPr>
        <p:spPr>
          <a:xfrm>
            <a:off x="301752" y="-8710"/>
            <a:ext cx="1609344" cy="768096"/>
          </a:xfrm>
          <a:prstGeom prst="rect">
            <a:avLst/>
          </a:prstGeom>
          <a:blipFill>
            <a:blip r:embed="rId3" cstate="screen"/>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anel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5" name="Picture Placeholder 18"/>
          <p:cNvSpPr>
            <a:spLocks noGrp="1"/>
          </p:cNvSpPr>
          <p:nvPr>
            <p:ph type="pic" sz="quarter" idx="21"/>
          </p:nvPr>
        </p:nvSpPr>
        <p:spPr>
          <a:xfrm>
            <a:off x="4572000" y="0"/>
            <a:ext cx="4572000" cy="6629400"/>
          </a:xfrm>
          <a:prstGeom prst="rect">
            <a:avLst/>
          </a:prstGeom>
          <a:blipFill>
            <a:blip r:embed="rId2" cstate="screen"/>
            <a:stretch>
              <a:fillRect/>
            </a:stretch>
          </a:blipFill>
        </p:spPr>
        <p:txBody>
          <a:bodyPr/>
          <a:lstStyle>
            <a:lvl1pPr>
              <a:defRPr sz="100"/>
            </a:lvl1pPr>
          </a:lstStyle>
          <a:p>
            <a:r>
              <a:rPr lang="en-US" smtClean="0"/>
              <a:t>Click icon to add picture</a:t>
            </a:r>
            <a:endParaRPr lang="en-CA"/>
          </a:p>
        </p:txBody>
      </p:sp>
      <p:sp>
        <p:nvSpPr>
          <p:cNvPr id="6" name="Text Placeholder 2"/>
          <p:cNvSpPr>
            <a:spLocks noGrp="1"/>
          </p:cNvSpPr>
          <p:nvPr>
            <p:ph type="body" idx="13" hasCustomPrompt="1"/>
          </p:nvPr>
        </p:nvSpPr>
        <p:spPr>
          <a:xfrm>
            <a:off x="301752" y="1676400"/>
            <a:ext cx="3962400" cy="4706112"/>
          </a:xfrm>
          <a:prstGeom prst="rect">
            <a:avLst/>
          </a:prstGeom>
        </p:spPr>
        <p:txBody>
          <a:bodyPr lIns="0" tIns="0" rIns="0" bIns="0" numCol="1" anchor="t" anchorCtr="0">
            <a:noAutofit/>
          </a:bodyPr>
          <a:lstStyle>
            <a:lvl1pPr marL="0" indent="0">
              <a:lnSpc>
                <a:spcPct val="114000"/>
              </a:lnSpc>
              <a:spcAft>
                <a:spcPts val="1000"/>
              </a:spcAft>
              <a:buNone/>
              <a:defRPr sz="16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Body copy goes, Body copy goes, Body copy goes, Body copy goes, Body copy goes, Body copy goes, </a:t>
            </a:r>
            <a:r>
              <a:rPr lang="en-US" dirty="0" err="1" smtClean="0"/>
              <a:t>dsc</a:t>
            </a:r>
            <a:r>
              <a:rPr lang="en-US" dirty="0" smtClean="0"/>
              <a:t> Body copy goes, Body copy goes, Body copy goes, Body copy goes, Body copy goes, Body copy goes, Body copy goes, Body copy goes, Body copy goes, Body copy goes</a:t>
            </a:r>
          </a:p>
        </p:txBody>
      </p:sp>
      <p:sp>
        <p:nvSpPr>
          <p:cNvPr id="7" name="Title 1"/>
          <p:cNvSpPr>
            <a:spLocks noGrp="1"/>
          </p:cNvSpPr>
          <p:nvPr>
            <p:ph type="title" hasCustomPrompt="1"/>
          </p:nvPr>
        </p:nvSpPr>
        <p:spPr>
          <a:xfrm>
            <a:off x="301752" y="1143000"/>
            <a:ext cx="3965448" cy="427038"/>
          </a:xfrm>
        </p:spPr>
        <p:txBody>
          <a:bodyPr lIns="0" tIns="0" rIns="91440" bIns="0" anchor="t" anchorCtr="0">
            <a:noAutofit/>
          </a:bodyPr>
          <a:lstStyle>
            <a:lvl1pPr algn="l">
              <a:defRPr sz="2800" b="0" baseline="0">
                <a:solidFill>
                  <a:srgbClr val="C8102E"/>
                </a:solidFill>
              </a:defRPr>
            </a:lvl1pPr>
          </a:lstStyle>
          <a:p>
            <a:r>
              <a:rPr lang="en-US" dirty="0" smtClean="0"/>
              <a:t>Title Of Slide</a:t>
            </a:r>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 Panel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6048" y="411480"/>
            <a:ext cx="3883152" cy="533400"/>
          </a:xfrm>
        </p:spPr>
        <p:txBody>
          <a:bodyPr/>
          <a:lstStyle>
            <a:lvl1pPr>
              <a:defRPr/>
            </a:lvl1pPr>
          </a:lstStyle>
          <a:p>
            <a:r>
              <a:rPr lang="en-US" dirty="0" smtClean="0"/>
              <a:t>Title of slide</a:t>
            </a:r>
            <a:endParaRPr lang="en-CA" dirty="0"/>
          </a:p>
        </p:txBody>
      </p:sp>
      <p:sp>
        <p:nvSpPr>
          <p:cNvPr id="3" name="Slide Number Placeholder 2"/>
          <p:cNvSpPr>
            <a:spLocks noGrp="1"/>
          </p:cNvSpPr>
          <p:nvPr>
            <p:ph type="sldNum" sz="quarter" idx="10"/>
          </p:nvPr>
        </p:nvSpPr>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9" name="Text Placeholder 2"/>
          <p:cNvSpPr>
            <a:spLocks noGrp="1"/>
          </p:cNvSpPr>
          <p:nvPr>
            <p:ph type="body" idx="13" hasCustomPrompt="1"/>
          </p:nvPr>
        </p:nvSpPr>
        <p:spPr>
          <a:xfrm>
            <a:off x="4953000" y="941832"/>
            <a:ext cx="3886200" cy="5154168"/>
          </a:xfrm>
          <a:prstGeom prst="rect">
            <a:avLst/>
          </a:prstGeom>
        </p:spPr>
        <p:txBody>
          <a:bodyPr lIns="0" tIns="0" rIns="0" bIns="0" numCol="1" anchor="t" anchorCtr="0">
            <a:noAutofit/>
          </a:bodyPr>
          <a:lstStyle>
            <a:lvl1pPr marL="0" indent="0">
              <a:lnSpc>
                <a:spcPct val="114000"/>
              </a:lnSpc>
              <a:spcAft>
                <a:spcPts val="1000"/>
              </a:spcAft>
              <a:buNone/>
              <a:defRPr sz="16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Body copy goes, Body copy goes, Body copy goes, Body copy goes, Body copy goes, Body copy goes, </a:t>
            </a:r>
            <a:r>
              <a:rPr lang="en-US" dirty="0" err="1" smtClean="0"/>
              <a:t>dsc</a:t>
            </a:r>
            <a:r>
              <a:rPr lang="en-US" dirty="0" smtClean="0"/>
              <a:t> Body copy goes, Body copy goes, Body copy goes, Body copy goes, Body copy goes, Body copy goes, Body copy goes, Body copy goes, Body copy goes, Body copy goes</a:t>
            </a:r>
          </a:p>
        </p:txBody>
      </p:sp>
      <p:sp>
        <p:nvSpPr>
          <p:cNvPr id="10" name="Picture Placeholder 18"/>
          <p:cNvSpPr>
            <a:spLocks noGrp="1"/>
          </p:cNvSpPr>
          <p:nvPr>
            <p:ph type="pic" sz="quarter" idx="21"/>
          </p:nvPr>
        </p:nvSpPr>
        <p:spPr>
          <a:xfrm>
            <a:off x="0" y="0"/>
            <a:ext cx="4572000" cy="6629400"/>
          </a:xfrm>
          <a:prstGeom prst="rect">
            <a:avLst/>
          </a:prstGeom>
          <a:blipFill>
            <a:blip r:embed="rId2" cstate="screen"/>
            <a:stretch>
              <a:fillRect/>
            </a:stretch>
          </a:blipFill>
        </p:spPr>
        <p:txBody>
          <a:bodyPr/>
          <a:lstStyle>
            <a:lvl1pPr>
              <a:defRPr sz="100"/>
            </a:lvl1pPr>
          </a:lstStyle>
          <a:p>
            <a:r>
              <a:rPr lang="en-US" smtClean="0"/>
              <a:t>Click icon to add picture</a:t>
            </a:r>
            <a:endParaRPr lang="en-CA"/>
          </a:p>
        </p:txBody>
      </p:sp>
      <p:sp>
        <p:nvSpPr>
          <p:cNvPr id="11" name="Text Placeholder 7"/>
          <p:cNvSpPr>
            <a:spLocks noGrp="1"/>
          </p:cNvSpPr>
          <p:nvPr>
            <p:ph type="body" sz="quarter" idx="18"/>
          </p:nvPr>
        </p:nvSpPr>
        <p:spPr>
          <a:xfrm>
            <a:off x="301752" y="-8710"/>
            <a:ext cx="1609344" cy="768096"/>
          </a:xfrm>
          <a:prstGeom prst="rect">
            <a:avLst/>
          </a:prstGeom>
          <a:blipFill>
            <a:blip r:embed="rId3" cstate="screen"/>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ve Pictur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CA" dirty="0"/>
          </a:p>
        </p:txBody>
      </p:sp>
      <p:sp>
        <p:nvSpPr>
          <p:cNvPr id="3" name="Slide Number Placeholder 2"/>
          <p:cNvSpPr>
            <a:spLocks noGrp="1"/>
          </p:cNvSpPr>
          <p:nvPr>
            <p:ph type="sldNum" sz="quarter" idx="10"/>
          </p:nvPr>
        </p:nvSpPr>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5" name="Text Placeholder 2"/>
          <p:cNvSpPr>
            <a:spLocks noGrp="1"/>
          </p:cNvSpPr>
          <p:nvPr>
            <p:ph type="body" idx="32" hasCustomPrompt="1"/>
          </p:nvPr>
        </p:nvSpPr>
        <p:spPr>
          <a:xfrm>
            <a:off x="7543800" y="3886200"/>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13000"/>
              </a:lnSpc>
              <a:spcBef>
                <a:spcPct val="20000"/>
              </a:spcBef>
              <a:spcAft>
                <a:spcPts val="0"/>
              </a:spcAft>
              <a:buClrTx/>
              <a:buSzPct val="200000"/>
              <a:buFont typeface="+mj-lt"/>
              <a:buNone/>
              <a:tabLst/>
              <a:defRPr sz="1600" baseline="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6" name="Picture Placeholder 15"/>
          <p:cNvSpPr>
            <a:spLocks noGrp="1"/>
          </p:cNvSpPr>
          <p:nvPr>
            <p:ph type="pic" sz="quarter" idx="23"/>
          </p:nvPr>
        </p:nvSpPr>
        <p:spPr>
          <a:xfrm>
            <a:off x="7543800" y="2286000"/>
            <a:ext cx="1295400" cy="1371600"/>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
        <p:nvSpPr>
          <p:cNvPr id="7" name="Picture Placeholder 15"/>
          <p:cNvSpPr>
            <a:spLocks noGrp="1"/>
          </p:cNvSpPr>
          <p:nvPr>
            <p:ph type="pic" sz="quarter" idx="19"/>
          </p:nvPr>
        </p:nvSpPr>
        <p:spPr>
          <a:xfrm>
            <a:off x="301752" y="2286000"/>
            <a:ext cx="1295400" cy="1371600"/>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
        <p:nvSpPr>
          <p:cNvPr id="8" name="Picture Placeholder 15"/>
          <p:cNvSpPr>
            <a:spLocks noGrp="1"/>
          </p:cNvSpPr>
          <p:nvPr>
            <p:ph type="pic" sz="quarter" idx="21"/>
          </p:nvPr>
        </p:nvSpPr>
        <p:spPr>
          <a:xfrm>
            <a:off x="2112264" y="2286000"/>
            <a:ext cx="1295400" cy="1371600"/>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
        <p:nvSpPr>
          <p:cNvPr id="9" name="Text Placeholder 2"/>
          <p:cNvSpPr>
            <a:spLocks noGrp="1"/>
          </p:cNvSpPr>
          <p:nvPr>
            <p:ph type="body" idx="22" hasCustomPrompt="1"/>
          </p:nvPr>
        </p:nvSpPr>
        <p:spPr>
          <a:xfrm>
            <a:off x="301752" y="3886200"/>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13000"/>
              </a:lnSpc>
              <a:spcBef>
                <a:spcPct val="20000"/>
              </a:spcBef>
              <a:spcAft>
                <a:spcPts val="0"/>
              </a:spcAft>
              <a:buClrTx/>
              <a:buSzPct val="200000"/>
              <a:buFont typeface="+mj-lt"/>
              <a:buNone/>
              <a:tabLst/>
              <a:defRPr sz="1600" baseline="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0" name="Text Placeholder 2"/>
          <p:cNvSpPr>
            <a:spLocks noGrp="1"/>
          </p:cNvSpPr>
          <p:nvPr>
            <p:ph type="body" idx="20" hasCustomPrompt="1"/>
          </p:nvPr>
        </p:nvSpPr>
        <p:spPr>
          <a:xfrm>
            <a:off x="2112264" y="3886200"/>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13000"/>
              </a:lnSpc>
              <a:spcBef>
                <a:spcPct val="20000"/>
              </a:spcBef>
              <a:spcAft>
                <a:spcPts val="0"/>
              </a:spcAft>
              <a:buClrTx/>
              <a:buSzPct val="200000"/>
              <a:buFont typeface="+mj-lt"/>
              <a:buNone/>
              <a:tabLst/>
              <a:defRPr sz="1600" baseline="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1" name="Text Placeholder 2"/>
          <p:cNvSpPr>
            <a:spLocks noGrp="1"/>
          </p:cNvSpPr>
          <p:nvPr>
            <p:ph type="body" idx="26" hasCustomPrompt="1"/>
          </p:nvPr>
        </p:nvSpPr>
        <p:spPr>
          <a:xfrm>
            <a:off x="3922776" y="3879672"/>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13000"/>
              </a:lnSpc>
              <a:spcBef>
                <a:spcPct val="20000"/>
              </a:spcBef>
              <a:spcAft>
                <a:spcPts val="0"/>
              </a:spcAft>
              <a:buClrTx/>
              <a:buSzPct val="200000"/>
              <a:buFont typeface="+mj-lt"/>
              <a:buNone/>
              <a:tabLst/>
              <a:defRPr sz="1600" baseline="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2" name="Picture Placeholder 15"/>
          <p:cNvSpPr>
            <a:spLocks noGrp="1"/>
          </p:cNvSpPr>
          <p:nvPr>
            <p:ph type="pic" sz="quarter" idx="27"/>
          </p:nvPr>
        </p:nvSpPr>
        <p:spPr>
          <a:xfrm>
            <a:off x="3922776" y="2279472"/>
            <a:ext cx="1295400" cy="1371600"/>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
        <p:nvSpPr>
          <p:cNvPr id="13" name="Text Placeholder 2"/>
          <p:cNvSpPr>
            <a:spLocks noGrp="1"/>
          </p:cNvSpPr>
          <p:nvPr>
            <p:ph type="body" idx="28" hasCustomPrompt="1"/>
          </p:nvPr>
        </p:nvSpPr>
        <p:spPr>
          <a:xfrm>
            <a:off x="5733288" y="3879672"/>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13000"/>
              </a:lnSpc>
              <a:spcBef>
                <a:spcPct val="20000"/>
              </a:spcBef>
              <a:spcAft>
                <a:spcPts val="0"/>
              </a:spcAft>
              <a:buClrTx/>
              <a:buSzPct val="200000"/>
              <a:buFont typeface="+mj-lt"/>
              <a:buNone/>
              <a:tabLst/>
              <a:defRPr sz="1600" baseline="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4" name="Picture Placeholder 15"/>
          <p:cNvSpPr>
            <a:spLocks noGrp="1"/>
          </p:cNvSpPr>
          <p:nvPr>
            <p:ph type="pic" sz="quarter" idx="29"/>
          </p:nvPr>
        </p:nvSpPr>
        <p:spPr>
          <a:xfrm>
            <a:off x="5733288" y="2279472"/>
            <a:ext cx="1295400" cy="1371600"/>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
        <p:nvSpPr>
          <p:cNvPr id="15" name="Text Placeholder 2"/>
          <p:cNvSpPr>
            <a:spLocks noGrp="1"/>
          </p:cNvSpPr>
          <p:nvPr>
            <p:ph type="body" idx="24" hasCustomPrompt="1"/>
          </p:nvPr>
        </p:nvSpPr>
        <p:spPr>
          <a:xfrm>
            <a:off x="301752" y="1719945"/>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000" b="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smtClean="0">
                <a:solidFill>
                  <a:schemeClr val="accent1"/>
                </a:solidFill>
              </a:rPr>
              <a:t>Text</a:t>
            </a:r>
            <a:endParaRPr lang="en-CA" sz="2400" dirty="0" smtClean="0">
              <a:solidFill>
                <a:schemeClr val="accent1"/>
              </a:solidFill>
            </a:endParaRPr>
          </a:p>
          <a:p>
            <a:pPr lvl="0"/>
            <a:endParaRPr lang="en-US" dirty="0" smtClean="0"/>
          </a:p>
          <a:p>
            <a:pPr lvl="0"/>
            <a:endParaRPr lang="en-US" dirty="0" smtClean="0"/>
          </a:p>
          <a:p>
            <a:pPr lvl="0"/>
            <a:endParaRPr lang="en-US" dirty="0" smtClean="0"/>
          </a:p>
        </p:txBody>
      </p:sp>
      <p:sp>
        <p:nvSpPr>
          <p:cNvPr id="16" name="Text Placeholder 2"/>
          <p:cNvSpPr>
            <a:spLocks noGrp="1"/>
          </p:cNvSpPr>
          <p:nvPr>
            <p:ph type="body" idx="25" hasCustomPrompt="1"/>
          </p:nvPr>
        </p:nvSpPr>
        <p:spPr>
          <a:xfrm>
            <a:off x="2112264"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000" b="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smtClean="0">
                <a:solidFill>
                  <a:schemeClr val="accent1"/>
                </a:solidFill>
              </a:rPr>
              <a:t>Text</a:t>
            </a:r>
            <a:endParaRPr lang="en-CA" sz="2400" dirty="0" smtClean="0">
              <a:solidFill>
                <a:schemeClr val="accent1"/>
              </a:solidFill>
            </a:endParaRPr>
          </a:p>
          <a:p>
            <a:pPr lvl="0"/>
            <a:endParaRPr lang="en-US" dirty="0" smtClean="0"/>
          </a:p>
          <a:p>
            <a:pPr lvl="0"/>
            <a:endParaRPr lang="en-US" dirty="0" smtClean="0"/>
          </a:p>
          <a:p>
            <a:pPr lvl="0"/>
            <a:endParaRPr lang="en-US" dirty="0" smtClean="0"/>
          </a:p>
        </p:txBody>
      </p:sp>
      <p:sp>
        <p:nvSpPr>
          <p:cNvPr id="17" name="Text Placeholder 2"/>
          <p:cNvSpPr>
            <a:spLocks noGrp="1"/>
          </p:cNvSpPr>
          <p:nvPr>
            <p:ph type="body" idx="33" hasCustomPrompt="1"/>
          </p:nvPr>
        </p:nvSpPr>
        <p:spPr>
          <a:xfrm>
            <a:off x="3922776"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000" b="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smtClean="0">
                <a:solidFill>
                  <a:schemeClr val="accent1"/>
                </a:solidFill>
              </a:rPr>
              <a:t>Text</a:t>
            </a:r>
            <a:endParaRPr lang="en-CA" sz="2400" dirty="0" smtClean="0">
              <a:solidFill>
                <a:schemeClr val="accent1"/>
              </a:solidFill>
            </a:endParaRPr>
          </a:p>
          <a:p>
            <a:pPr lvl="0"/>
            <a:endParaRPr lang="en-US" dirty="0" smtClean="0"/>
          </a:p>
          <a:p>
            <a:pPr lvl="0"/>
            <a:endParaRPr lang="en-US" dirty="0" smtClean="0"/>
          </a:p>
          <a:p>
            <a:pPr lvl="0"/>
            <a:endParaRPr lang="en-US" dirty="0" smtClean="0"/>
          </a:p>
        </p:txBody>
      </p:sp>
      <p:sp>
        <p:nvSpPr>
          <p:cNvPr id="18" name="Text Placeholder 2"/>
          <p:cNvSpPr>
            <a:spLocks noGrp="1"/>
          </p:cNvSpPr>
          <p:nvPr>
            <p:ph type="body" idx="34" hasCustomPrompt="1"/>
          </p:nvPr>
        </p:nvSpPr>
        <p:spPr>
          <a:xfrm>
            <a:off x="5733288"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000" b="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smtClean="0">
                <a:solidFill>
                  <a:schemeClr val="accent1"/>
                </a:solidFill>
              </a:rPr>
              <a:t>Text</a:t>
            </a:r>
            <a:endParaRPr lang="en-CA" sz="2400" dirty="0" smtClean="0">
              <a:solidFill>
                <a:schemeClr val="accent1"/>
              </a:solidFill>
            </a:endParaRPr>
          </a:p>
          <a:p>
            <a:pPr lvl="0"/>
            <a:endParaRPr lang="en-US" dirty="0" smtClean="0"/>
          </a:p>
          <a:p>
            <a:pPr lvl="0"/>
            <a:endParaRPr lang="en-US" dirty="0" smtClean="0"/>
          </a:p>
          <a:p>
            <a:pPr lvl="0"/>
            <a:endParaRPr lang="en-US" dirty="0" smtClean="0"/>
          </a:p>
        </p:txBody>
      </p:sp>
      <p:sp>
        <p:nvSpPr>
          <p:cNvPr id="19" name="Text Placeholder 2"/>
          <p:cNvSpPr>
            <a:spLocks noGrp="1"/>
          </p:cNvSpPr>
          <p:nvPr>
            <p:ph type="body" idx="35" hasCustomPrompt="1"/>
          </p:nvPr>
        </p:nvSpPr>
        <p:spPr>
          <a:xfrm>
            <a:off x="7543800"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000" b="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smtClean="0">
                <a:solidFill>
                  <a:schemeClr val="accent1"/>
                </a:solidFill>
              </a:rPr>
              <a:t>Text</a:t>
            </a:r>
            <a:endParaRPr lang="en-CA" sz="2400" dirty="0" smtClean="0">
              <a:solidFill>
                <a:schemeClr val="accent1"/>
              </a:solidFill>
            </a:endParaRPr>
          </a:p>
          <a:p>
            <a:pPr lvl="0"/>
            <a:endParaRPr lang="en-US" dirty="0" smtClean="0"/>
          </a:p>
          <a:p>
            <a:pPr lvl="0"/>
            <a:endParaRPr lang="en-US" dirty="0" smtClean="0"/>
          </a:p>
          <a:p>
            <a:pPr lvl="0"/>
            <a:endParaRPr lang="en-US"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Up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5" name="Picture Placeholder 15"/>
          <p:cNvSpPr>
            <a:spLocks noGrp="1"/>
          </p:cNvSpPr>
          <p:nvPr>
            <p:ph type="pic" sz="quarter" idx="22"/>
          </p:nvPr>
        </p:nvSpPr>
        <p:spPr>
          <a:xfrm>
            <a:off x="3048000" y="2285999"/>
            <a:ext cx="1524000" cy="1447801"/>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
        <p:nvSpPr>
          <p:cNvPr id="6" name="Text Placeholder 2"/>
          <p:cNvSpPr>
            <a:spLocks noGrp="1"/>
          </p:cNvSpPr>
          <p:nvPr>
            <p:ph type="body" idx="18" hasCustomPrompt="1"/>
          </p:nvPr>
        </p:nvSpPr>
        <p:spPr>
          <a:xfrm>
            <a:off x="1143000" y="2438400"/>
            <a:ext cx="1752600" cy="1219200"/>
          </a:xfrm>
          <a:prstGeom prst="rect">
            <a:avLst/>
          </a:prstGeom>
        </p:spPr>
        <p:txBody>
          <a:bodyPr lIns="0" tIns="0" rIns="0" bIns="0" numCol="1" anchor="t" anchorCtr="0">
            <a:noAutofit/>
          </a:bodyPr>
          <a:lstStyle>
            <a:lvl1pPr marL="1588" indent="-1588" algn="r">
              <a:lnSpc>
                <a:spcPct val="113000"/>
              </a:lnSpc>
              <a:buFont typeface="+mj-lt"/>
              <a:buNone/>
              <a:defRPr sz="16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7" name="Text Placeholder 2"/>
          <p:cNvSpPr>
            <a:spLocks noGrp="1"/>
          </p:cNvSpPr>
          <p:nvPr>
            <p:ph type="body" idx="19" hasCustomPrompt="1"/>
          </p:nvPr>
        </p:nvSpPr>
        <p:spPr>
          <a:xfrm>
            <a:off x="1143000" y="3810000"/>
            <a:ext cx="1752600" cy="1219200"/>
          </a:xfrm>
          <a:prstGeom prst="rect">
            <a:avLst/>
          </a:prstGeom>
        </p:spPr>
        <p:txBody>
          <a:bodyPr lIns="0" tIns="0" rIns="0" bIns="0" numCol="1" anchor="t" anchorCtr="0">
            <a:noAutofit/>
          </a:bodyPr>
          <a:lstStyle>
            <a:lvl1pPr marL="1588" indent="-1588" algn="r">
              <a:lnSpc>
                <a:spcPct val="113000"/>
              </a:lnSpc>
              <a:buFont typeface="+mj-lt"/>
              <a:buNone/>
              <a:defRPr sz="16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8" name="Text Placeholder 2"/>
          <p:cNvSpPr>
            <a:spLocks noGrp="1"/>
          </p:cNvSpPr>
          <p:nvPr>
            <p:ph type="body" idx="20" hasCustomPrompt="1"/>
          </p:nvPr>
        </p:nvSpPr>
        <p:spPr>
          <a:xfrm>
            <a:off x="6248400" y="2438400"/>
            <a:ext cx="1752600" cy="1219200"/>
          </a:xfrm>
          <a:prstGeom prst="rect">
            <a:avLst/>
          </a:prstGeom>
        </p:spPr>
        <p:txBody>
          <a:bodyPr lIns="0" tIns="0" rIns="0" bIns="0" numCol="1" anchor="t" anchorCtr="0">
            <a:noAutofit/>
          </a:bodyPr>
          <a:lstStyle>
            <a:lvl1pPr marL="0" indent="0" algn="l">
              <a:lnSpc>
                <a:spcPct val="113000"/>
              </a:lnSpc>
              <a:buFont typeface="+mj-lt"/>
              <a:buNone/>
              <a:defRPr sz="16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9" name="Text Placeholder 2"/>
          <p:cNvSpPr>
            <a:spLocks noGrp="1"/>
          </p:cNvSpPr>
          <p:nvPr>
            <p:ph type="body" idx="21" hasCustomPrompt="1"/>
          </p:nvPr>
        </p:nvSpPr>
        <p:spPr>
          <a:xfrm>
            <a:off x="6248400" y="3810000"/>
            <a:ext cx="1752600" cy="1219200"/>
          </a:xfrm>
          <a:prstGeom prst="rect">
            <a:avLst/>
          </a:prstGeom>
        </p:spPr>
        <p:txBody>
          <a:bodyPr lIns="0" tIns="0" rIns="0" bIns="0" numCol="1" anchor="t" anchorCtr="0">
            <a:noAutofit/>
          </a:bodyPr>
          <a:lstStyle>
            <a:lvl1pPr marL="0" indent="0" algn="l">
              <a:lnSpc>
                <a:spcPct val="113000"/>
              </a:lnSpc>
              <a:buFont typeface="+mj-lt"/>
              <a:buNone/>
              <a:defRPr sz="16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0" name="Picture Placeholder 15"/>
          <p:cNvSpPr>
            <a:spLocks noGrp="1"/>
          </p:cNvSpPr>
          <p:nvPr>
            <p:ph type="pic" sz="quarter" idx="23"/>
          </p:nvPr>
        </p:nvSpPr>
        <p:spPr>
          <a:xfrm>
            <a:off x="4579620" y="2285999"/>
            <a:ext cx="1524000" cy="1447801"/>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
        <p:nvSpPr>
          <p:cNvPr id="11" name="Picture Placeholder 15"/>
          <p:cNvSpPr>
            <a:spLocks noGrp="1"/>
          </p:cNvSpPr>
          <p:nvPr>
            <p:ph type="pic" sz="quarter" idx="24"/>
          </p:nvPr>
        </p:nvSpPr>
        <p:spPr>
          <a:xfrm>
            <a:off x="3048000" y="3741420"/>
            <a:ext cx="1524000" cy="1447801"/>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
        <p:nvSpPr>
          <p:cNvPr id="12" name="Picture Placeholder 15"/>
          <p:cNvSpPr>
            <a:spLocks noGrp="1"/>
          </p:cNvSpPr>
          <p:nvPr>
            <p:ph type="pic" sz="quarter" idx="25"/>
          </p:nvPr>
        </p:nvSpPr>
        <p:spPr>
          <a:xfrm>
            <a:off x="4579620" y="3741420"/>
            <a:ext cx="1524000" cy="1447801"/>
          </a:xfrm>
          <a:prstGeom prst="rect">
            <a:avLst/>
          </a:prstGeom>
        </p:spPr>
        <p:txBody>
          <a:bodyPr lIns="0" tIns="0" rIns="0" bIns="0"/>
          <a:lstStyle>
            <a:lvl1pPr marL="3175" indent="-3175">
              <a:defRPr sz="800">
                <a:solidFill>
                  <a:schemeClr val="bg1"/>
                </a:solidFill>
              </a:defRPr>
            </a:lvl1pPr>
          </a:lstStyle>
          <a:p>
            <a:r>
              <a:rPr lang="en-US" smtClean="0"/>
              <a:t>Click icon to add picture</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ve Text Box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5" name="Picture Placeholder 13"/>
          <p:cNvSpPr>
            <a:spLocks noGrp="1"/>
          </p:cNvSpPr>
          <p:nvPr>
            <p:ph type="pic" sz="quarter" idx="16"/>
          </p:nvPr>
        </p:nvSpPr>
        <p:spPr>
          <a:xfrm>
            <a:off x="0" y="0"/>
            <a:ext cx="9144000" cy="6629400"/>
          </a:xfrm>
          <a:prstGeom prst="rect">
            <a:avLst/>
          </a:prstGeom>
          <a:blipFill>
            <a:blip r:embed="rId2" cstate="email"/>
            <a:stretch>
              <a:fillRect/>
            </a:stretch>
          </a:blipFill>
        </p:spPr>
        <p:txBody>
          <a:bodyPr/>
          <a:lstStyle>
            <a:lvl1pPr>
              <a:defRPr sz="100">
                <a:solidFill>
                  <a:schemeClr val="bg1"/>
                </a:solidFill>
              </a:defRPr>
            </a:lvl1pPr>
          </a:lstStyle>
          <a:p>
            <a:r>
              <a:rPr lang="en-US" smtClean="0"/>
              <a:t>Click icon to add picture</a:t>
            </a:r>
            <a:endParaRPr lang="en-CA" dirty="0"/>
          </a:p>
        </p:txBody>
      </p:sp>
      <p:sp>
        <p:nvSpPr>
          <p:cNvPr id="6" name="Text Placeholder 12"/>
          <p:cNvSpPr>
            <a:spLocks noGrp="1"/>
          </p:cNvSpPr>
          <p:nvPr>
            <p:ph type="body" sz="quarter" idx="19"/>
          </p:nvPr>
        </p:nvSpPr>
        <p:spPr>
          <a:xfrm>
            <a:off x="0" y="3810000"/>
            <a:ext cx="9144000" cy="2359152"/>
          </a:xfrm>
          <a:prstGeom prst="rect">
            <a:avLst/>
          </a:prstGeom>
          <a:solidFill>
            <a:schemeClr val="bg1"/>
          </a:solidFill>
        </p:spPr>
        <p:txBody>
          <a:bodyPr/>
          <a:lstStyle>
            <a:lvl1pPr>
              <a:buNone/>
              <a:defRPr sz="400">
                <a:solidFill>
                  <a:schemeClr val="bg1"/>
                </a:solidFill>
              </a:defRPr>
            </a:lvl1pPr>
          </a:lstStyle>
          <a:p>
            <a:pPr lvl="0"/>
            <a:r>
              <a:rPr lang="en-US" smtClean="0"/>
              <a:t>Click to edit Master text styles</a:t>
            </a:r>
          </a:p>
        </p:txBody>
      </p:sp>
      <p:sp>
        <p:nvSpPr>
          <p:cNvPr id="7" name="Text Placeholder 2"/>
          <p:cNvSpPr>
            <a:spLocks noGrp="1"/>
          </p:cNvSpPr>
          <p:nvPr>
            <p:ph type="body" idx="32" hasCustomPrompt="1"/>
          </p:nvPr>
        </p:nvSpPr>
        <p:spPr>
          <a:xfrm>
            <a:off x="7543800" y="3968928"/>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13000"/>
              </a:lnSpc>
              <a:spcBef>
                <a:spcPct val="20000"/>
              </a:spcBef>
              <a:spcAft>
                <a:spcPts val="0"/>
              </a:spcAft>
              <a:buClrTx/>
              <a:buSzPct val="200000"/>
              <a:buFont typeface="+mj-lt"/>
              <a:buNone/>
              <a:tabLst/>
              <a:defRPr sz="1600" baseline="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8" name="Text Placeholder 2"/>
          <p:cNvSpPr>
            <a:spLocks noGrp="1"/>
          </p:cNvSpPr>
          <p:nvPr>
            <p:ph type="body" idx="22" hasCustomPrompt="1"/>
          </p:nvPr>
        </p:nvSpPr>
        <p:spPr>
          <a:xfrm>
            <a:off x="301752" y="3968928"/>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13000"/>
              </a:lnSpc>
              <a:spcBef>
                <a:spcPct val="20000"/>
              </a:spcBef>
              <a:spcAft>
                <a:spcPts val="0"/>
              </a:spcAft>
              <a:buClrTx/>
              <a:buSzPct val="200000"/>
              <a:buFont typeface="+mj-lt"/>
              <a:buNone/>
              <a:tabLst/>
              <a:defRPr sz="1600" baseline="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9" name="Text Placeholder 2"/>
          <p:cNvSpPr>
            <a:spLocks noGrp="1"/>
          </p:cNvSpPr>
          <p:nvPr>
            <p:ph type="body" idx="20" hasCustomPrompt="1"/>
          </p:nvPr>
        </p:nvSpPr>
        <p:spPr>
          <a:xfrm>
            <a:off x="2112264" y="3968928"/>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13000"/>
              </a:lnSpc>
              <a:spcBef>
                <a:spcPct val="20000"/>
              </a:spcBef>
              <a:spcAft>
                <a:spcPts val="0"/>
              </a:spcAft>
              <a:buClrTx/>
              <a:buSzPct val="200000"/>
              <a:buFont typeface="+mj-lt"/>
              <a:buNone/>
              <a:tabLst/>
              <a:defRPr sz="1600" baseline="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0" name="Text Placeholder 2"/>
          <p:cNvSpPr>
            <a:spLocks noGrp="1"/>
          </p:cNvSpPr>
          <p:nvPr>
            <p:ph type="body" idx="26" hasCustomPrompt="1"/>
          </p:nvPr>
        </p:nvSpPr>
        <p:spPr>
          <a:xfrm>
            <a:off x="3922776" y="3962400"/>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13000"/>
              </a:lnSpc>
              <a:spcBef>
                <a:spcPct val="20000"/>
              </a:spcBef>
              <a:spcAft>
                <a:spcPts val="0"/>
              </a:spcAft>
              <a:buClrTx/>
              <a:buSzPct val="200000"/>
              <a:buFont typeface="+mj-lt"/>
              <a:buNone/>
              <a:tabLst/>
              <a:defRPr sz="1600" baseline="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1" name="Text Placeholder 2"/>
          <p:cNvSpPr>
            <a:spLocks noGrp="1"/>
          </p:cNvSpPr>
          <p:nvPr>
            <p:ph type="body" idx="28" hasCustomPrompt="1"/>
          </p:nvPr>
        </p:nvSpPr>
        <p:spPr>
          <a:xfrm>
            <a:off x="5733288" y="3962400"/>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13000"/>
              </a:lnSpc>
              <a:spcBef>
                <a:spcPct val="20000"/>
              </a:spcBef>
              <a:spcAft>
                <a:spcPts val="0"/>
              </a:spcAft>
              <a:buClrTx/>
              <a:buSzPct val="200000"/>
              <a:buFont typeface="+mj-lt"/>
              <a:buNone/>
              <a:tabLst/>
              <a:defRPr sz="1600" baseline="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2" name="Text Placeholder 7"/>
          <p:cNvSpPr>
            <a:spLocks noGrp="1"/>
          </p:cNvSpPr>
          <p:nvPr>
            <p:ph type="body" sz="quarter" idx="18"/>
          </p:nvPr>
        </p:nvSpPr>
        <p:spPr>
          <a:xfrm>
            <a:off x="301752" y="-8710"/>
            <a:ext cx="1609344" cy="768096"/>
          </a:xfrm>
          <a:prstGeom prst="rect">
            <a:avLst/>
          </a:prstGeom>
          <a:blipFill>
            <a:blip r:embed="rId3" cstate="screen"/>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5" name="Table Placeholder 10"/>
          <p:cNvSpPr>
            <a:spLocks noGrp="1"/>
          </p:cNvSpPr>
          <p:nvPr>
            <p:ph type="tbl" sz="quarter" idx="13"/>
          </p:nvPr>
        </p:nvSpPr>
        <p:spPr>
          <a:xfrm>
            <a:off x="609600" y="1600200"/>
            <a:ext cx="7924800" cy="4419600"/>
          </a:xfrm>
          <a:prstGeom prst="rect">
            <a:avLst/>
          </a:prstGeom>
        </p:spPr>
        <p:txBody>
          <a:bodyPr/>
          <a:lstStyle>
            <a:lvl1pPr>
              <a:buFont typeface="Wingdings" pitchFamily="2" charset="2"/>
              <a:buChar char="§"/>
              <a:defRPr/>
            </a:lvl1pPr>
          </a:lstStyle>
          <a:p>
            <a:r>
              <a:rPr lang="en-US" smtClean="0"/>
              <a:t>Click icon to add table</a:t>
            </a:r>
            <a:endParaRPr lang="en-C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5" name="Text Placeholder 2"/>
          <p:cNvSpPr>
            <a:spLocks noGrp="1"/>
          </p:cNvSpPr>
          <p:nvPr>
            <p:ph type="body" idx="13" hasCustomPrompt="1"/>
          </p:nvPr>
        </p:nvSpPr>
        <p:spPr>
          <a:xfrm>
            <a:off x="301752" y="3505200"/>
            <a:ext cx="1603248" cy="2819400"/>
          </a:xfrm>
          <a:prstGeom prst="rect">
            <a:avLst/>
          </a:prstGeom>
        </p:spPr>
        <p:txBody>
          <a:bodyPr lIns="0" tIns="0" rIns="0" bIns="0" numCol="1" anchor="t" anchorCtr="0">
            <a:normAutofit/>
          </a:bodyPr>
          <a:lstStyle>
            <a:lvl1pPr marL="0" indent="0">
              <a:lnSpc>
                <a:spcPct val="113000"/>
              </a:lnSpc>
              <a:buNone/>
              <a:defRPr sz="16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6" name="Chart Placeholder 13"/>
          <p:cNvSpPr>
            <a:spLocks noGrp="1"/>
          </p:cNvSpPr>
          <p:nvPr>
            <p:ph type="chart" sz="quarter" idx="14"/>
          </p:nvPr>
        </p:nvSpPr>
        <p:spPr>
          <a:xfrm>
            <a:off x="2286000" y="2133600"/>
            <a:ext cx="6477000" cy="4191000"/>
          </a:xfrm>
          <a:prstGeom prst="rect">
            <a:avLst/>
          </a:prstGeom>
        </p:spPr>
        <p:txBody>
          <a:bodyPr/>
          <a:lstStyle>
            <a:lvl1pPr>
              <a:buNone/>
              <a:defRPr sz="1600">
                <a:solidFill>
                  <a:srgbClr val="000000"/>
                </a:solidFill>
              </a:defRPr>
            </a:lvl1pPr>
          </a:lstStyle>
          <a:p>
            <a:r>
              <a:rPr lang="en-US" smtClean="0"/>
              <a:t>Click icon to add chart</a:t>
            </a:r>
            <a:endParaRPr lang="en-CA" dirty="0"/>
          </a:p>
        </p:txBody>
      </p:sp>
      <p:sp>
        <p:nvSpPr>
          <p:cNvPr id="7" name="Text Placeholder 9"/>
          <p:cNvSpPr>
            <a:spLocks noGrp="1"/>
          </p:cNvSpPr>
          <p:nvPr>
            <p:ph type="body" sz="quarter" idx="16" hasCustomPrompt="1"/>
          </p:nvPr>
        </p:nvSpPr>
        <p:spPr>
          <a:xfrm>
            <a:off x="2286000" y="1295400"/>
            <a:ext cx="6324600" cy="304800"/>
          </a:xfrm>
          <a:prstGeom prst="rect">
            <a:avLst/>
          </a:prstGeom>
        </p:spPr>
        <p:txBody>
          <a:bodyPr/>
          <a:lstStyle>
            <a:lvl1pPr marL="0" indent="0">
              <a:buNone/>
              <a:defRPr sz="1000" baseline="0">
                <a:solidFill>
                  <a:srgbClr val="000000"/>
                </a:solidFill>
              </a:defRPr>
            </a:lvl1pPr>
            <a:lvl2pPr>
              <a:defRPr sz="800"/>
            </a:lvl2pPr>
            <a:lvl3pPr>
              <a:defRPr sz="800"/>
            </a:lvl3pPr>
            <a:lvl4pPr>
              <a:defRPr sz="800"/>
            </a:lvl4pPr>
            <a:lvl5pPr>
              <a:defRPr sz="800"/>
            </a:lvl5pPr>
          </a:lstStyle>
          <a:p>
            <a:pPr lvl="0"/>
            <a:r>
              <a:rPr lang="en-US" dirty="0" smtClean="0"/>
              <a:t>Column Style: [Choose Column&gt; Clustered Column&gt; Chart tools&gt; Design&gt; Chart Style&gt; Style1]</a:t>
            </a:r>
            <a:endParaRPr lang="en-CA" dirty="0"/>
          </a:p>
        </p:txBody>
      </p:sp>
      <p:sp>
        <p:nvSpPr>
          <p:cNvPr id="8" name="Text Placeholder 9"/>
          <p:cNvSpPr>
            <a:spLocks noGrp="1"/>
          </p:cNvSpPr>
          <p:nvPr>
            <p:ph type="body" sz="quarter" idx="17" hasCustomPrompt="1"/>
          </p:nvPr>
        </p:nvSpPr>
        <p:spPr>
          <a:xfrm>
            <a:off x="2286000" y="1676400"/>
            <a:ext cx="6324600" cy="304800"/>
          </a:xfrm>
          <a:prstGeom prst="rect">
            <a:avLst/>
          </a:prstGeom>
        </p:spPr>
        <p:txBody>
          <a:bodyPr/>
          <a:lstStyle>
            <a:lvl1pPr marL="0" indent="0">
              <a:buNone/>
              <a:defRPr sz="1000" baseline="0">
                <a:solidFill>
                  <a:srgbClr val="000000"/>
                </a:solidFill>
              </a:defRPr>
            </a:lvl1pPr>
            <a:lvl2pPr>
              <a:defRPr sz="800"/>
            </a:lvl2pPr>
            <a:lvl3pPr>
              <a:defRPr sz="800"/>
            </a:lvl3pPr>
            <a:lvl4pPr>
              <a:defRPr sz="800"/>
            </a:lvl4pPr>
            <a:lvl5pPr>
              <a:defRPr sz="800"/>
            </a:lvl5pPr>
          </a:lstStyle>
          <a:p>
            <a:pPr lvl="0"/>
            <a:r>
              <a:rPr lang="en-US" dirty="0" smtClean="0"/>
              <a:t>Pie Chart: [Choose donut&gt; donut&gt; Chart tools&gt; Design&gt; Chart Style&gt; Style1]</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5" name="Picture Placeholder 13"/>
          <p:cNvSpPr>
            <a:spLocks noGrp="1"/>
          </p:cNvSpPr>
          <p:nvPr>
            <p:ph type="pic" sz="quarter" idx="19"/>
          </p:nvPr>
        </p:nvSpPr>
        <p:spPr>
          <a:xfrm>
            <a:off x="0" y="0"/>
            <a:ext cx="9144000" cy="6629400"/>
          </a:xfrm>
          <a:prstGeom prst="rect">
            <a:avLst/>
          </a:prstGeom>
          <a:blipFill>
            <a:blip r:embed="rId2" cstate="email"/>
            <a:stretch>
              <a:fillRect/>
            </a:stretch>
          </a:blipFill>
        </p:spPr>
        <p:txBody>
          <a:bodyPr/>
          <a:lstStyle>
            <a:lvl1pPr>
              <a:defRPr sz="100"/>
            </a:lvl1pPr>
          </a:lstStyle>
          <a:p>
            <a:r>
              <a:rPr lang="en-US" smtClean="0"/>
              <a:t>Click icon to add picture</a:t>
            </a:r>
            <a:endParaRPr lang="en-CA" dirty="0"/>
          </a:p>
        </p:txBody>
      </p:sp>
      <p:sp>
        <p:nvSpPr>
          <p:cNvPr id="6" name="Text Placeholder 12"/>
          <p:cNvSpPr>
            <a:spLocks noGrp="1"/>
          </p:cNvSpPr>
          <p:nvPr>
            <p:ph type="body" sz="quarter" idx="21" hasCustomPrompt="1"/>
          </p:nvPr>
        </p:nvSpPr>
        <p:spPr>
          <a:xfrm>
            <a:off x="1524000" y="1447800"/>
            <a:ext cx="6550152" cy="4191000"/>
          </a:xfrm>
          <a:prstGeom prst="rect">
            <a:avLst/>
          </a:prstGeom>
          <a:solidFill>
            <a:schemeClr val="bg1"/>
          </a:solidFill>
        </p:spPr>
        <p:txBody>
          <a:bodyPr lIns="411480" tIns="411480" rIns="411480" bIns="411480"/>
          <a:lstStyle>
            <a:lvl1pPr marL="0" indent="0">
              <a:lnSpc>
                <a:spcPct val="113000"/>
              </a:lnSpc>
              <a:spcAft>
                <a:spcPts val="1200"/>
              </a:spcAft>
              <a:buNone/>
              <a:tabLst/>
              <a:defRPr sz="2800" b="0"/>
            </a:lvl1pPr>
            <a:lvl2pPr>
              <a:buNone/>
              <a:defRPr sz="2400" b="0"/>
            </a:lvl2pPr>
            <a:lvl3pPr>
              <a:buNone/>
              <a:defRPr sz="2400" b="0"/>
            </a:lvl3pPr>
            <a:lvl4pPr>
              <a:buNone/>
              <a:defRPr sz="2400" b="0"/>
            </a:lvl4pPr>
            <a:lvl5pPr>
              <a:buNone/>
              <a:defRPr sz="2400" b="0"/>
            </a:lvl5pPr>
          </a:lstStyle>
          <a:p>
            <a:pPr lvl="0"/>
            <a:r>
              <a:rPr lang="en-US" dirty="0" smtClean="0"/>
              <a:t>Click to add text</a:t>
            </a:r>
          </a:p>
        </p:txBody>
      </p:sp>
      <p:sp>
        <p:nvSpPr>
          <p:cNvPr id="7" name="Text Placeholder 15"/>
          <p:cNvSpPr>
            <a:spLocks noGrp="1"/>
          </p:cNvSpPr>
          <p:nvPr>
            <p:ph type="body" sz="quarter" idx="20" hasCustomPrompt="1"/>
          </p:nvPr>
        </p:nvSpPr>
        <p:spPr>
          <a:xfrm>
            <a:off x="5257800" y="3048000"/>
            <a:ext cx="2590800" cy="1676400"/>
          </a:xfrm>
          <a:prstGeom prst="rect">
            <a:avLst/>
          </a:prstGeom>
        </p:spPr>
        <p:txBody>
          <a:bodyPr/>
          <a:lstStyle>
            <a:lvl1pPr marL="3175" indent="-3175">
              <a:buNone/>
              <a:defRPr sz="800" baseline="0">
                <a:solidFill>
                  <a:schemeClr val="tx1"/>
                </a:solidFill>
              </a:defRPr>
            </a:lvl1pPr>
          </a:lstStyle>
          <a:p>
            <a:r>
              <a:rPr lang="en-US" sz="1200" dirty="0" smtClean="0"/>
              <a:t>Change</a:t>
            </a:r>
            <a:r>
              <a:rPr lang="en-US" sz="1200" baseline="0" dirty="0" smtClean="0"/>
              <a:t> the background image: right click on image &gt; </a:t>
            </a:r>
            <a:r>
              <a:rPr lang="en-US" sz="1200" b="1" baseline="0" dirty="0" smtClean="0"/>
              <a:t>Bring to Front </a:t>
            </a:r>
            <a:r>
              <a:rPr lang="en-US" sz="1200" baseline="0" dirty="0" smtClean="0"/>
              <a:t>– click on middle </a:t>
            </a:r>
            <a:r>
              <a:rPr lang="en-US" sz="1200" b="1" baseline="0" dirty="0" smtClean="0"/>
              <a:t>icon Insert Picture from File </a:t>
            </a:r>
            <a:r>
              <a:rPr lang="en-US" sz="1200" baseline="0" dirty="0" smtClean="0"/>
              <a:t>&gt; select a desire image &gt; right click on image &gt; </a:t>
            </a:r>
            <a:r>
              <a:rPr lang="en-US" sz="1200" b="1" baseline="0" dirty="0" smtClean="0"/>
              <a:t>Send to Back</a:t>
            </a:r>
            <a:r>
              <a:rPr lang="en-US" sz="1200" baseline="0" dirty="0" smtClean="0"/>
              <a:t>. </a:t>
            </a:r>
          </a:p>
          <a:p>
            <a:r>
              <a:rPr lang="en-US" sz="1200" baseline="0" dirty="0" smtClean="0"/>
              <a:t>Please </a:t>
            </a:r>
            <a:r>
              <a:rPr lang="en-US" sz="1200" b="1" baseline="0" dirty="0" smtClean="0"/>
              <a:t>do not</a:t>
            </a:r>
            <a:r>
              <a:rPr lang="en-US" sz="1200" baseline="0" dirty="0" smtClean="0"/>
              <a:t> move or change size of the Calgary logo!</a:t>
            </a:r>
            <a:endParaRPr lang="en-CA" sz="1200" dirty="0" smtClean="0"/>
          </a:p>
        </p:txBody>
      </p:sp>
      <p:sp>
        <p:nvSpPr>
          <p:cNvPr id="8" name="Text Placeholder 7"/>
          <p:cNvSpPr>
            <a:spLocks noGrp="1"/>
          </p:cNvSpPr>
          <p:nvPr>
            <p:ph type="body" sz="quarter" idx="18"/>
          </p:nvPr>
        </p:nvSpPr>
        <p:spPr>
          <a:xfrm>
            <a:off x="301752" y="-8710"/>
            <a:ext cx="1609344" cy="768096"/>
          </a:xfrm>
          <a:prstGeom prst="rect">
            <a:avLst/>
          </a:prstGeom>
          <a:blipFill>
            <a:blip r:embed="rId3" cstate="screen"/>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5" name="Text Placeholder 2"/>
          <p:cNvSpPr>
            <a:spLocks noGrp="1"/>
          </p:cNvSpPr>
          <p:nvPr>
            <p:ph type="body" idx="1" hasCustomPrompt="1"/>
          </p:nvPr>
        </p:nvSpPr>
        <p:spPr>
          <a:xfrm>
            <a:off x="301752" y="1219200"/>
            <a:ext cx="3883152" cy="381000"/>
          </a:xfrm>
          <a:prstGeom prst="rect">
            <a:avLst/>
          </a:prstGeom>
        </p:spPr>
        <p:txBody>
          <a:bodyPr lIns="0" tIns="0" rIns="0" bIns="0" anchor="t" anchorCtr="0">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 content goes here</a:t>
            </a:r>
          </a:p>
        </p:txBody>
      </p:sp>
      <p:sp>
        <p:nvSpPr>
          <p:cNvPr id="6" name="Content Placeholder 11"/>
          <p:cNvSpPr>
            <a:spLocks noGrp="1"/>
          </p:cNvSpPr>
          <p:nvPr>
            <p:ph sz="quarter" idx="15"/>
          </p:nvPr>
        </p:nvSpPr>
        <p:spPr>
          <a:xfrm>
            <a:off x="301752" y="1905000"/>
            <a:ext cx="3886200" cy="4419600"/>
          </a:xfrm>
          <a:prstGeom prst="rect">
            <a:avLst/>
          </a:prstGeom>
        </p:spPr>
        <p:txBody>
          <a:bodyPr/>
          <a:lstStyle>
            <a:lvl1pPr>
              <a:lnSpc>
                <a:spcPct val="113000"/>
              </a:lnSpc>
              <a:buFont typeface="Wingdings" pitchFamily="2" charset="2"/>
              <a:buChar char="§"/>
              <a:defRPr sz="1600">
                <a:solidFill>
                  <a:srgbClr val="000000"/>
                </a:solidFill>
              </a:defRPr>
            </a:lvl1pPr>
            <a:lvl2pPr>
              <a:lnSpc>
                <a:spcPct val="113000"/>
              </a:lnSpc>
              <a:buFont typeface="Wingdings" pitchFamily="2" charset="2"/>
              <a:buChar char="§"/>
              <a:defRPr sz="1600">
                <a:solidFill>
                  <a:srgbClr val="000000"/>
                </a:solidFill>
              </a:defRPr>
            </a:lvl2pPr>
            <a:lvl3pPr>
              <a:lnSpc>
                <a:spcPct val="113000"/>
              </a:lnSpc>
              <a:buFont typeface="Wingdings" pitchFamily="2" charset="2"/>
              <a:buChar char="§"/>
              <a:defRPr sz="1600">
                <a:solidFill>
                  <a:srgbClr val="000000"/>
                </a:solidFill>
              </a:defRPr>
            </a:lvl3pPr>
            <a:lvl4pPr>
              <a:lnSpc>
                <a:spcPct val="113000"/>
              </a:lnSpc>
              <a:buFont typeface="Wingdings" pitchFamily="2" charset="2"/>
              <a:buChar char="§"/>
              <a:defRPr sz="1600">
                <a:solidFill>
                  <a:srgbClr val="000000"/>
                </a:solidFill>
              </a:defRPr>
            </a:lvl4pPr>
            <a:lvl5pPr>
              <a:lnSpc>
                <a:spcPct val="113000"/>
              </a:lnSpc>
              <a:buFont typeface="Wingdings" pitchFamily="2" charset="2"/>
              <a:buChar char="§"/>
              <a:defRPr sz="16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Content Placeholder 11"/>
          <p:cNvSpPr>
            <a:spLocks noGrp="1"/>
          </p:cNvSpPr>
          <p:nvPr>
            <p:ph sz="quarter" idx="16"/>
          </p:nvPr>
        </p:nvSpPr>
        <p:spPr>
          <a:xfrm>
            <a:off x="4956048" y="1905000"/>
            <a:ext cx="3886200" cy="4419600"/>
          </a:xfrm>
          <a:prstGeom prst="rect">
            <a:avLst/>
          </a:prstGeom>
        </p:spPr>
        <p:txBody>
          <a:bodyPr/>
          <a:lstStyle>
            <a:lvl1pPr>
              <a:lnSpc>
                <a:spcPct val="113000"/>
              </a:lnSpc>
              <a:buFont typeface="Wingdings" pitchFamily="2" charset="2"/>
              <a:buChar char="§"/>
              <a:defRPr sz="1600">
                <a:solidFill>
                  <a:srgbClr val="000000"/>
                </a:solidFill>
              </a:defRPr>
            </a:lvl1pPr>
            <a:lvl2pPr>
              <a:lnSpc>
                <a:spcPct val="113000"/>
              </a:lnSpc>
              <a:buFont typeface="Wingdings" pitchFamily="2" charset="2"/>
              <a:buChar char="§"/>
              <a:defRPr sz="1600">
                <a:solidFill>
                  <a:srgbClr val="000000"/>
                </a:solidFill>
              </a:defRPr>
            </a:lvl2pPr>
            <a:lvl3pPr>
              <a:lnSpc>
                <a:spcPct val="113000"/>
              </a:lnSpc>
              <a:buFont typeface="Wingdings" pitchFamily="2" charset="2"/>
              <a:buChar char="§"/>
              <a:defRPr sz="1600">
                <a:solidFill>
                  <a:srgbClr val="000000"/>
                </a:solidFill>
              </a:defRPr>
            </a:lvl3pPr>
            <a:lvl4pPr>
              <a:lnSpc>
                <a:spcPct val="113000"/>
              </a:lnSpc>
              <a:buFont typeface="Wingdings" pitchFamily="2" charset="2"/>
              <a:buChar char="§"/>
              <a:defRPr sz="1600">
                <a:solidFill>
                  <a:srgbClr val="000000"/>
                </a:solidFill>
              </a:defRPr>
            </a:lvl4pPr>
            <a:lvl5pPr>
              <a:lnSpc>
                <a:spcPct val="113000"/>
              </a:lnSpc>
              <a:buFont typeface="Wingdings" pitchFamily="2" charset="2"/>
              <a:buChar char="§"/>
              <a:defRPr sz="16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8" name="Text Placeholder 2"/>
          <p:cNvSpPr>
            <a:spLocks noGrp="1"/>
          </p:cNvSpPr>
          <p:nvPr>
            <p:ph type="body" idx="17" hasCustomPrompt="1"/>
          </p:nvPr>
        </p:nvSpPr>
        <p:spPr>
          <a:xfrm>
            <a:off x="4953000" y="1219200"/>
            <a:ext cx="3883152" cy="381000"/>
          </a:xfrm>
          <a:prstGeom prst="rect">
            <a:avLst/>
          </a:prstGeom>
        </p:spPr>
        <p:txBody>
          <a:bodyPr lIns="0" tIns="0" rIns="0" bIns="0" anchor="t" anchorCtr="0">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 content goes here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ith Identifier">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p:txBody>
          <a:bodyPr/>
          <a:lstStyle/>
          <a:p>
            <a:r>
              <a:rPr lang="en-CA" dirty="0" smtClean="0"/>
              <a:t>June 13, 2016 |  Presentation</a:t>
            </a:r>
            <a:endParaRPr lang="en-CA" dirty="0"/>
          </a:p>
        </p:txBody>
      </p:sp>
      <p:sp>
        <p:nvSpPr>
          <p:cNvPr id="5" name="Picture Placeholder 19"/>
          <p:cNvSpPr>
            <a:spLocks noGrp="1"/>
          </p:cNvSpPr>
          <p:nvPr>
            <p:ph type="pic" sz="quarter" idx="20"/>
          </p:nvPr>
        </p:nvSpPr>
        <p:spPr>
          <a:xfrm>
            <a:off x="0" y="-8709"/>
            <a:ext cx="9144000" cy="6638110"/>
          </a:xfrm>
          <a:prstGeom prst="rect">
            <a:avLst/>
          </a:prstGeom>
          <a:blipFill dpi="0" rotWithShape="1">
            <a:blip r:embed="rId2" cstate="screen"/>
            <a:srcRect/>
            <a:stretch>
              <a:fillRect l="-9000" r="-4000"/>
            </a:stretch>
          </a:blipFill>
          <a:effectLst/>
        </p:spPr>
        <p:txBody>
          <a:bodyPr/>
          <a:lstStyle>
            <a:lvl1pPr>
              <a:defRPr sz="100"/>
            </a:lvl1pPr>
          </a:lstStyle>
          <a:p>
            <a:r>
              <a:rPr lang="en-US" smtClean="0"/>
              <a:t>Click icon to add picture</a:t>
            </a:r>
            <a:endParaRPr lang="en-CA" dirty="0"/>
          </a:p>
        </p:txBody>
      </p:sp>
      <p:sp>
        <p:nvSpPr>
          <p:cNvPr id="6" name="Text Placeholder 15"/>
          <p:cNvSpPr>
            <a:spLocks noGrp="1"/>
          </p:cNvSpPr>
          <p:nvPr>
            <p:ph type="body" sz="quarter" idx="21" hasCustomPrompt="1"/>
          </p:nvPr>
        </p:nvSpPr>
        <p:spPr>
          <a:xfrm>
            <a:off x="2057400" y="152400"/>
            <a:ext cx="6858000" cy="685800"/>
          </a:xfrm>
          <a:prstGeom prst="rect">
            <a:avLst/>
          </a:prstGeom>
        </p:spPr>
        <p:txBody>
          <a:bodyPr/>
          <a:lstStyle>
            <a:lvl1pPr marL="3175" indent="-3175">
              <a:buNone/>
              <a:defRPr sz="800">
                <a:solidFill>
                  <a:schemeClr val="bg1"/>
                </a:solidFill>
              </a:defRPr>
            </a:lvl1pPr>
          </a:lstStyle>
          <a:p>
            <a:r>
              <a:rPr lang="en-US" sz="1200" dirty="0" smtClean="0"/>
              <a:t>Change</a:t>
            </a:r>
            <a:r>
              <a:rPr lang="en-US" sz="1200" baseline="0" dirty="0" smtClean="0"/>
              <a:t> the background image: right click on image &gt; </a:t>
            </a:r>
            <a:r>
              <a:rPr lang="en-US" sz="1200" b="1" baseline="0" dirty="0" smtClean="0"/>
              <a:t>Bring to Front </a:t>
            </a:r>
            <a:r>
              <a:rPr lang="en-US" sz="1200" baseline="0" dirty="0" smtClean="0"/>
              <a:t>– click on middle </a:t>
            </a:r>
            <a:r>
              <a:rPr lang="en-US" sz="1200" b="1" baseline="0" dirty="0" smtClean="0"/>
              <a:t>icon Insert Picture from File </a:t>
            </a:r>
            <a:r>
              <a:rPr lang="en-US" sz="1200" baseline="0" dirty="0" smtClean="0"/>
              <a:t>&gt; select a desire image &gt; right click on image &gt; </a:t>
            </a:r>
            <a:r>
              <a:rPr lang="en-US" sz="1200" b="1" baseline="0" dirty="0" smtClean="0"/>
              <a:t>Send to Back</a:t>
            </a:r>
            <a:r>
              <a:rPr lang="en-US" sz="1200" baseline="0" dirty="0" smtClean="0"/>
              <a:t>. </a:t>
            </a:r>
          </a:p>
          <a:p>
            <a:r>
              <a:rPr lang="en-US" sz="1200" baseline="0" dirty="0" smtClean="0"/>
              <a:t>Please </a:t>
            </a:r>
            <a:r>
              <a:rPr lang="en-US" sz="1200" b="1" baseline="0" dirty="0" smtClean="0"/>
              <a:t>do not</a:t>
            </a:r>
            <a:r>
              <a:rPr lang="en-US" sz="1200" baseline="0" dirty="0" smtClean="0"/>
              <a:t> move or change size of the Calgary logo!</a:t>
            </a:r>
            <a:endParaRPr lang="en-CA" sz="1200" dirty="0" smtClean="0"/>
          </a:p>
        </p:txBody>
      </p:sp>
      <p:sp>
        <p:nvSpPr>
          <p:cNvPr id="7" name="Text Placeholder 7"/>
          <p:cNvSpPr>
            <a:spLocks noGrp="1"/>
          </p:cNvSpPr>
          <p:nvPr>
            <p:ph type="body" sz="quarter" idx="18"/>
          </p:nvPr>
        </p:nvSpPr>
        <p:spPr>
          <a:xfrm>
            <a:off x="301752" y="-8710"/>
            <a:ext cx="1609344" cy="768096"/>
          </a:xfrm>
          <a:prstGeom prst="rect">
            <a:avLst/>
          </a:prstGeom>
          <a:blipFill>
            <a:blip r:embed="rId3" cstate="screen"/>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
        <p:nvSpPr>
          <p:cNvPr id="8" name="Text Placeholder 12"/>
          <p:cNvSpPr>
            <a:spLocks noGrp="1"/>
          </p:cNvSpPr>
          <p:nvPr>
            <p:ph type="body" sz="quarter" idx="19"/>
          </p:nvPr>
        </p:nvSpPr>
        <p:spPr>
          <a:xfrm>
            <a:off x="0" y="4648200"/>
            <a:ext cx="9144000" cy="1984248"/>
          </a:xfrm>
          <a:prstGeom prst="rect">
            <a:avLst/>
          </a:prstGeom>
          <a:solidFill>
            <a:schemeClr val="accent1"/>
          </a:solidFill>
        </p:spPr>
        <p:txBody>
          <a:bodyPr/>
          <a:lstStyle>
            <a:lvl1pPr>
              <a:buNone/>
              <a:defRPr sz="400">
                <a:solidFill>
                  <a:schemeClr val="accent1"/>
                </a:solidFill>
              </a:defRPr>
            </a:lvl1pPr>
          </a:lstStyle>
          <a:p>
            <a:pPr lvl="0"/>
            <a:r>
              <a:rPr lang="en-US" smtClean="0"/>
              <a:t>Click to edit Master text styles</a:t>
            </a:r>
          </a:p>
        </p:txBody>
      </p:sp>
      <p:sp>
        <p:nvSpPr>
          <p:cNvPr id="9" name="Title 1"/>
          <p:cNvSpPr>
            <a:spLocks noGrp="1"/>
          </p:cNvSpPr>
          <p:nvPr>
            <p:ph type="ctrTitle" hasCustomPrompt="1"/>
          </p:nvPr>
        </p:nvSpPr>
        <p:spPr bwMode="white">
          <a:xfrm>
            <a:off x="1524000" y="5029200"/>
            <a:ext cx="7239000" cy="1371600"/>
          </a:xfrm>
        </p:spPr>
        <p:txBody>
          <a:bodyPr lIns="0" tIns="0" rIns="91440" bIns="0" anchor="t" anchorCtr="0">
            <a:noAutofit/>
          </a:bodyPr>
          <a:lstStyle>
            <a:lvl1pPr algn="l">
              <a:defRPr sz="2800" b="0" baseline="0">
                <a:solidFill>
                  <a:schemeClr val="bg1"/>
                </a:solidFill>
              </a:defRPr>
            </a:lvl1pPr>
          </a:lstStyle>
          <a:p>
            <a:r>
              <a:rPr lang="en-US" dirty="0" smtClean="0"/>
              <a:t>Type title of presentation</a:t>
            </a:r>
            <a:endParaRPr lang="en-CA" dirty="0"/>
          </a:p>
        </p:txBody>
      </p:sp>
      <p:sp>
        <p:nvSpPr>
          <p:cNvPr id="10" name="Subtitle 2"/>
          <p:cNvSpPr>
            <a:spLocks noGrp="1"/>
          </p:cNvSpPr>
          <p:nvPr>
            <p:ph type="subTitle" idx="1" hasCustomPrompt="1"/>
          </p:nvPr>
        </p:nvSpPr>
        <p:spPr bwMode="white">
          <a:xfrm>
            <a:off x="1524000" y="5468112"/>
            <a:ext cx="7239000" cy="990600"/>
          </a:xfrm>
          <a:prstGeom prst="rect">
            <a:avLst/>
          </a:prstGeom>
        </p:spPr>
        <p:txBody>
          <a:bodyPr lIns="0" tIns="0" rIns="0" bIns="91440">
            <a:noAutofit/>
          </a:bodyPr>
          <a:lstStyle>
            <a:lvl1pPr marL="0" indent="0" algn="l">
              <a:buNone/>
              <a:defRPr sz="20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Type subtitle of presentation here</a:t>
            </a:r>
            <a:endParaRPr lang="en-C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91AC68-C4F7-4BAE-940A-F7B62BD389DC}" type="datetimeFigureOut">
              <a:rPr lang="en-CA" smtClean="0"/>
              <a:pPr/>
              <a:t>2016-09-22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BB457B-7641-4022-B7BE-615BD70B0FD4}" type="slidenum">
              <a:rPr lang="en-CA" smtClean="0"/>
              <a:pPr/>
              <a:t>‹#›</a:t>
            </a:fld>
            <a:endParaRPr lang="en-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91AC68-C4F7-4BAE-940A-F7B62BD389DC}" type="datetimeFigureOut">
              <a:rPr lang="en-CA" smtClean="0"/>
              <a:pPr/>
              <a:t>2016-09-22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BB457B-7641-4022-B7BE-615BD70B0FD4}"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p:txBody>
          <a:bodyPr/>
          <a:lstStyle/>
          <a:p>
            <a:r>
              <a:rPr lang="en-CA" dirty="0" smtClean="0"/>
              <a:t>June 13, 2016 |  Presentation</a:t>
            </a:r>
            <a:endParaRPr lang="en-CA" dirty="0"/>
          </a:p>
        </p:txBody>
      </p:sp>
      <p:sp>
        <p:nvSpPr>
          <p:cNvPr id="5" name="Picture Placeholder 19"/>
          <p:cNvSpPr>
            <a:spLocks noGrp="1"/>
          </p:cNvSpPr>
          <p:nvPr>
            <p:ph type="pic" sz="quarter" idx="20"/>
          </p:nvPr>
        </p:nvSpPr>
        <p:spPr>
          <a:xfrm>
            <a:off x="0" y="-8709"/>
            <a:ext cx="9144000" cy="6638110"/>
          </a:xfrm>
          <a:prstGeom prst="rect">
            <a:avLst/>
          </a:prstGeom>
          <a:blipFill dpi="0" rotWithShape="1">
            <a:blip r:embed="rId2" cstate="screen"/>
            <a:srcRect/>
            <a:stretch>
              <a:fillRect l="-9000" r="-4000"/>
            </a:stretch>
          </a:blipFill>
          <a:effectLst/>
        </p:spPr>
        <p:txBody>
          <a:bodyPr/>
          <a:lstStyle>
            <a:lvl1pPr>
              <a:defRPr sz="100"/>
            </a:lvl1pPr>
          </a:lstStyle>
          <a:p>
            <a:r>
              <a:rPr lang="en-US" smtClean="0"/>
              <a:t>Click icon to add picture</a:t>
            </a:r>
            <a:endParaRPr lang="en-CA" dirty="0"/>
          </a:p>
        </p:txBody>
      </p:sp>
      <p:sp>
        <p:nvSpPr>
          <p:cNvPr id="6" name="Text Placeholder 15"/>
          <p:cNvSpPr>
            <a:spLocks noGrp="1"/>
          </p:cNvSpPr>
          <p:nvPr>
            <p:ph type="body" sz="quarter" idx="21" hasCustomPrompt="1"/>
          </p:nvPr>
        </p:nvSpPr>
        <p:spPr>
          <a:xfrm>
            <a:off x="2057400" y="152400"/>
            <a:ext cx="6858000" cy="685800"/>
          </a:xfrm>
          <a:prstGeom prst="rect">
            <a:avLst/>
          </a:prstGeom>
        </p:spPr>
        <p:txBody>
          <a:bodyPr/>
          <a:lstStyle>
            <a:lvl1pPr marL="3175" indent="-3175">
              <a:buNone/>
              <a:defRPr sz="800">
                <a:solidFill>
                  <a:schemeClr val="bg1"/>
                </a:solidFill>
              </a:defRPr>
            </a:lvl1pPr>
          </a:lstStyle>
          <a:p>
            <a:r>
              <a:rPr lang="en-US" sz="1200" dirty="0" smtClean="0"/>
              <a:t>Change</a:t>
            </a:r>
            <a:r>
              <a:rPr lang="en-US" sz="1200" baseline="0" dirty="0" smtClean="0"/>
              <a:t> the background image: right click on image &gt; </a:t>
            </a:r>
            <a:r>
              <a:rPr lang="en-US" sz="1200" b="1" baseline="0" dirty="0" smtClean="0"/>
              <a:t>Bring to Front </a:t>
            </a:r>
            <a:r>
              <a:rPr lang="en-US" sz="1200" baseline="0" dirty="0" smtClean="0"/>
              <a:t>– click on middle </a:t>
            </a:r>
            <a:r>
              <a:rPr lang="en-US" sz="1200" b="1" baseline="0" dirty="0" smtClean="0"/>
              <a:t>icon Insert Picture from File </a:t>
            </a:r>
            <a:r>
              <a:rPr lang="en-US" sz="1200" baseline="0" dirty="0" smtClean="0"/>
              <a:t>&gt; select a desire image &gt; right click on image &gt; </a:t>
            </a:r>
            <a:r>
              <a:rPr lang="en-US" sz="1200" b="1" baseline="0" dirty="0" smtClean="0"/>
              <a:t>Send to Back</a:t>
            </a:r>
            <a:r>
              <a:rPr lang="en-US" sz="1200" baseline="0" dirty="0" smtClean="0"/>
              <a:t>. </a:t>
            </a:r>
          </a:p>
          <a:p>
            <a:r>
              <a:rPr lang="en-US" sz="1200" baseline="0" dirty="0" smtClean="0"/>
              <a:t>Please </a:t>
            </a:r>
            <a:r>
              <a:rPr lang="en-US" sz="1200" b="1" baseline="0" dirty="0" smtClean="0"/>
              <a:t>do not</a:t>
            </a:r>
            <a:r>
              <a:rPr lang="en-US" sz="1200" baseline="0" dirty="0" smtClean="0"/>
              <a:t> move or change size of the Calgary logo!</a:t>
            </a:r>
            <a:endParaRPr lang="en-CA" sz="1200" dirty="0" smtClean="0"/>
          </a:p>
        </p:txBody>
      </p:sp>
      <p:sp>
        <p:nvSpPr>
          <p:cNvPr id="7" name="Text Placeholder 7"/>
          <p:cNvSpPr>
            <a:spLocks noGrp="1"/>
          </p:cNvSpPr>
          <p:nvPr>
            <p:ph type="body" sz="quarter" idx="18"/>
          </p:nvPr>
        </p:nvSpPr>
        <p:spPr>
          <a:xfrm>
            <a:off x="301752" y="-8710"/>
            <a:ext cx="1609344" cy="768096"/>
          </a:xfrm>
          <a:prstGeom prst="rect">
            <a:avLst/>
          </a:prstGeom>
          <a:blipFill>
            <a:blip r:embed="rId3" cstate="screen"/>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
        <p:nvSpPr>
          <p:cNvPr id="8" name="Text Placeholder 12"/>
          <p:cNvSpPr>
            <a:spLocks noGrp="1"/>
          </p:cNvSpPr>
          <p:nvPr>
            <p:ph type="body" sz="quarter" idx="19"/>
          </p:nvPr>
        </p:nvSpPr>
        <p:spPr>
          <a:xfrm>
            <a:off x="0" y="4648200"/>
            <a:ext cx="9144000" cy="1984248"/>
          </a:xfrm>
          <a:prstGeom prst="rect">
            <a:avLst/>
          </a:prstGeom>
          <a:solidFill>
            <a:schemeClr val="tx1"/>
          </a:solidFill>
        </p:spPr>
        <p:txBody>
          <a:bodyPr/>
          <a:lstStyle>
            <a:lvl1pPr>
              <a:buNone/>
              <a:defRPr sz="400">
                <a:solidFill>
                  <a:schemeClr val="accent1"/>
                </a:solidFill>
              </a:defRPr>
            </a:lvl1pPr>
          </a:lstStyle>
          <a:p>
            <a:pPr lvl="0"/>
            <a:r>
              <a:rPr lang="en-US" smtClean="0"/>
              <a:t>Click to edit Master text styles</a:t>
            </a:r>
          </a:p>
        </p:txBody>
      </p:sp>
      <p:sp>
        <p:nvSpPr>
          <p:cNvPr id="9" name="Title 1"/>
          <p:cNvSpPr>
            <a:spLocks noGrp="1"/>
          </p:cNvSpPr>
          <p:nvPr>
            <p:ph type="ctrTitle" hasCustomPrompt="1"/>
          </p:nvPr>
        </p:nvSpPr>
        <p:spPr bwMode="white">
          <a:xfrm>
            <a:off x="1524000" y="5029200"/>
            <a:ext cx="7239000" cy="1371600"/>
          </a:xfrm>
        </p:spPr>
        <p:txBody>
          <a:bodyPr lIns="0" tIns="0" rIns="91440" bIns="0" anchor="t" anchorCtr="0">
            <a:noAutofit/>
          </a:bodyPr>
          <a:lstStyle>
            <a:lvl1pPr algn="l">
              <a:defRPr sz="2800" b="0" baseline="0">
                <a:solidFill>
                  <a:schemeClr val="bg1"/>
                </a:solidFill>
              </a:defRPr>
            </a:lvl1pPr>
          </a:lstStyle>
          <a:p>
            <a:r>
              <a:rPr lang="en-US" dirty="0" smtClean="0"/>
              <a:t>Type title of presentation</a:t>
            </a:r>
            <a:endParaRPr lang="en-CA" dirty="0"/>
          </a:p>
        </p:txBody>
      </p:sp>
      <p:sp>
        <p:nvSpPr>
          <p:cNvPr id="10" name="Subtitle 2"/>
          <p:cNvSpPr>
            <a:spLocks noGrp="1"/>
          </p:cNvSpPr>
          <p:nvPr>
            <p:ph type="subTitle" idx="1" hasCustomPrompt="1"/>
          </p:nvPr>
        </p:nvSpPr>
        <p:spPr bwMode="white">
          <a:xfrm>
            <a:off x="1524000" y="5468112"/>
            <a:ext cx="7239000" cy="990600"/>
          </a:xfrm>
          <a:prstGeom prst="rect">
            <a:avLst/>
          </a:prstGeom>
        </p:spPr>
        <p:txBody>
          <a:bodyPr lIns="0" tIns="0" rIns="0" bIns="91440">
            <a:noAutofit/>
          </a:bodyPr>
          <a:lstStyle>
            <a:lvl1pPr marL="0" indent="0" algn="l">
              <a:buNone/>
              <a:defRPr sz="20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Type subtitle of presentation here</a:t>
            </a:r>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dirty="0"/>
          </a:p>
        </p:txBody>
      </p:sp>
      <p:sp>
        <p:nvSpPr>
          <p:cNvPr id="3" name="Slide Number Placeholder 2"/>
          <p:cNvSpPr>
            <a:spLocks noGrp="1"/>
          </p:cNvSpPr>
          <p:nvPr>
            <p:ph type="sldNum" sz="quarter" idx="10"/>
          </p:nvPr>
        </p:nvSpPr>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5" name="Content Placeholder 11"/>
          <p:cNvSpPr>
            <a:spLocks noGrp="1"/>
          </p:cNvSpPr>
          <p:nvPr>
            <p:ph sz="quarter" idx="17"/>
          </p:nvPr>
        </p:nvSpPr>
        <p:spPr>
          <a:xfrm>
            <a:off x="1793964" y="1828800"/>
            <a:ext cx="7045236" cy="4191000"/>
          </a:xfrm>
          <a:prstGeom prst="rect">
            <a:avLst/>
          </a:prstGeom>
        </p:spPr>
        <p:txBody>
          <a:bodyPr/>
          <a:lstStyle>
            <a:lvl1pPr marL="400050" indent="-400050">
              <a:lnSpc>
                <a:spcPct val="113000"/>
              </a:lnSpc>
              <a:buFont typeface="+mj-lt"/>
              <a:buAutoNum type="romanUcPeriod"/>
              <a:defRPr sz="2000">
                <a:solidFill>
                  <a:srgbClr val="000000"/>
                </a:solidFill>
              </a:defRPr>
            </a:lvl1pPr>
            <a:lvl2pPr marL="804863" indent="-402336">
              <a:lnSpc>
                <a:spcPct val="113000"/>
              </a:lnSpc>
              <a:buFont typeface="+mj-lt"/>
              <a:buAutoNum type="romanLcPeriod"/>
              <a:defRPr sz="2000">
                <a:solidFill>
                  <a:srgbClr val="000000"/>
                </a:solidFill>
              </a:defRPr>
            </a:lvl2pPr>
            <a:lvl3pPr marL="1143000" indent="-402336">
              <a:lnSpc>
                <a:spcPct val="113000"/>
              </a:lnSpc>
              <a:buFont typeface="Wingdings" pitchFamily="2" charset="2"/>
              <a:buChar char="§"/>
              <a:defRPr sz="2000">
                <a:solidFill>
                  <a:srgbClr val="000000"/>
                </a:solidFill>
              </a:defRPr>
            </a:lvl3pPr>
            <a:lvl4pPr marL="1600200" indent="-402336">
              <a:lnSpc>
                <a:spcPct val="113000"/>
              </a:lnSpc>
              <a:defRPr sz="2000">
                <a:solidFill>
                  <a:srgbClr val="000000"/>
                </a:solidFill>
              </a:defRPr>
            </a:lvl4pPr>
            <a:lvl5pPr marL="2006600" indent="-402336">
              <a:lnSpc>
                <a:spcPct val="113000"/>
              </a:lnSpc>
              <a:defRPr sz="20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5" name="Content Placeholder 11"/>
          <p:cNvSpPr>
            <a:spLocks noGrp="1"/>
          </p:cNvSpPr>
          <p:nvPr>
            <p:ph sz="quarter" idx="17"/>
          </p:nvPr>
        </p:nvSpPr>
        <p:spPr>
          <a:xfrm>
            <a:off x="2286000" y="1828800"/>
            <a:ext cx="6553200" cy="4191000"/>
          </a:xfrm>
          <a:prstGeom prst="rect">
            <a:avLst/>
          </a:prstGeom>
        </p:spPr>
        <p:txBody>
          <a:bodyPr lIns="0" tIns="0" bIns="0"/>
          <a:lstStyle>
            <a:lvl1pPr marL="0" indent="0">
              <a:lnSpc>
                <a:spcPct val="113000"/>
              </a:lnSpc>
              <a:spcAft>
                <a:spcPts val="1000"/>
              </a:spcAft>
              <a:buFont typeface="+mj-lt"/>
              <a:buNone/>
              <a:defRPr sz="2000">
                <a:solidFill>
                  <a:srgbClr val="000000"/>
                </a:solidFill>
              </a:defRPr>
            </a:lvl1pPr>
            <a:lvl2pPr marL="1028700" indent="-571500">
              <a:buFont typeface="+mj-lt"/>
              <a:buAutoNum type="romanLcPeriod"/>
              <a:defRPr sz="2400"/>
            </a:lvl2pPr>
            <a:lvl3pPr>
              <a:defRPr sz="2000"/>
            </a:lvl3pPr>
            <a:lvl4pPr>
              <a:defRPr sz="2000"/>
            </a:lvl4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2BB63E6-1595-49DD-946C-2DD7DBDEF40D}" type="slidenum">
              <a:rPr lang="en-CA" smtClean="0"/>
              <a:pPr/>
              <a:t>‹#›</a:t>
            </a:fld>
            <a:endParaRPr lang="en-CA" dirty="0"/>
          </a:p>
        </p:txBody>
      </p:sp>
      <p:sp>
        <p:nvSpPr>
          <p:cNvPr id="13" name="Rectangle 12"/>
          <p:cNvSpPr/>
          <p:nvPr userDrawn="1"/>
        </p:nvSpPr>
        <p:spPr>
          <a:xfrm>
            <a:off x="301752" y="6629400"/>
            <a:ext cx="7470648" cy="227755"/>
          </a:xfrm>
          <a:prstGeom prst="rect">
            <a:avLst/>
          </a:prstGeom>
        </p:spPr>
        <p:txBody>
          <a:bodyPr wrap="square" lIns="0" tIns="27432" rIns="0">
            <a:spAutoFit/>
          </a:bodyPr>
          <a:lstStyle/>
          <a:p>
            <a:r>
              <a:rPr lang="en-CA" sz="1000" dirty="0" smtClean="0">
                <a:solidFill>
                  <a:schemeClr val="bg1"/>
                </a:solidFill>
              </a:rPr>
              <a:t>June 13, 2016 |  Presentation</a:t>
            </a:r>
            <a:endParaRPr lang="en-CA" sz="1000" dirty="0">
              <a:solidFill>
                <a:schemeClr val="bg1"/>
              </a:solidFill>
            </a:endParaRPr>
          </a:p>
        </p:txBody>
      </p:sp>
      <p:sp>
        <p:nvSpPr>
          <p:cNvPr id="14" name="Rectangle 13"/>
          <p:cNvSpPr/>
          <p:nvPr userDrawn="1"/>
        </p:nvSpPr>
        <p:spPr>
          <a:xfrm>
            <a:off x="0" y="0"/>
            <a:ext cx="91440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5" name="Text Placeholder 2"/>
          <p:cNvSpPr>
            <a:spLocks noGrp="1"/>
          </p:cNvSpPr>
          <p:nvPr>
            <p:ph type="body" idx="1" hasCustomPrompt="1"/>
          </p:nvPr>
        </p:nvSpPr>
        <p:spPr>
          <a:xfrm>
            <a:off x="2286000" y="4953001"/>
            <a:ext cx="6477000" cy="1371600"/>
          </a:xfrm>
          <a:prstGeom prst="rect">
            <a:avLst/>
          </a:prstGeom>
        </p:spPr>
        <p:txBody>
          <a:bodyPr lIns="0" tIns="0" rIns="0" bIns="0" numCol="2" spcCol="365760" anchor="t" anchorCtr="0">
            <a:noAutofit/>
          </a:bodyPr>
          <a:lstStyle>
            <a:lvl1pPr marL="0" indent="0">
              <a:lnSpc>
                <a:spcPct val="114000"/>
              </a:lnSpc>
              <a:buSzPct val="200000"/>
              <a:buFont typeface="+mj-lt"/>
              <a:buNone/>
              <a:tabLst/>
              <a:defRPr sz="1600" baseline="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Body copy goes, Body copy goes, Body copy goes, Body copy goes, Body copy goes, Body copy goes, </a:t>
            </a:r>
            <a:r>
              <a:rPr lang="en-US" dirty="0" err="1" smtClean="0"/>
              <a:t>dsc</a:t>
            </a:r>
            <a:r>
              <a:rPr lang="en-US" dirty="0" smtClean="0"/>
              <a:t> Body copy goes, Body copy goes, Body copy goes, Body copy goes, Body copy goes, Body copy goes, Body copy goes, Body copy goes, Body copy goes, Body copy goes</a:t>
            </a:r>
          </a:p>
        </p:txBody>
      </p:sp>
      <p:sp>
        <p:nvSpPr>
          <p:cNvPr id="6" name="Picture Placeholder 14"/>
          <p:cNvSpPr>
            <a:spLocks noGrp="1"/>
          </p:cNvSpPr>
          <p:nvPr>
            <p:ph type="pic" sz="quarter" idx="13"/>
          </p:nvPr>
        </p:nvSpPr>
        <p:spPr>
          <a:xfrm>
            <a:off x="0" y="2438400"/>
            <a:ext cx="9144000" cy="2057400"/>
          </a:xfrm>
          <a:prstGeom prst="rect">
            <a:avLst/>
          </a:prstGeom>
          <a:blipFill>
            <a:blip r:embed="rId2" cstate="email"/>
            <a:stretch>
              <a:fillRect/>
            </a:stretch>
          </a:blipFill>
        </p:spPr>
        <p:txBody>
          <a:bodyPr/>
          <a:lstStyle>
            <a:lvl1pPr>
              <a:defRPr sz="100"/>
            </a:lvl1pPr>
          </a:lstStyle>
          <a:p>
            <a:r>
              <a:rPr lang="en-US" smtClean="0"/>
              <a:t>Click icon to add picture</a:t>
            </a:r>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p:txBody>
          <a:bodyPr/>
          <a:lstStyle/>
          <a:p>
            <a:r>
              <a:rPr lang="en-CA" dirty="0" smtClean="0"/>
              <a:t>June 13, 2016 |  Presentation</a:t>
            </a:r>
            <a:endParaRPr lang="en-CA" dirty="0"/>
          </a:p>
        </p:txBody>
      </p:sp>
      <p:sp>
        <p:nvSpPr>
          <p:cNvPr id="5" name="Picture Placeholder 18"/>
          <p:cNvSpPr>
            <a:spLocks noGrp="1"/>
          </p:cNvSpPr>
          <p:nvPr>
            <p:ph type="pic" sz="quarter" idx="22"/>
          </p:nvPr>
        </p:nvSpPr>
        <p:spPr>
          <a:xfrm>
            <a:off x="0" y="0"/>
            <a:ext cx="9144000" cy="6629400"/>
          </a:xfrm>
          <a:prstGeom prst="rect">
            <a:avLst/>
          </a:prstGeom>
          <a:blipFill>
            <a:blip r:embed="rId2" cstate="email"/>
            <a:stretch>
              <a:fillRect/>
            </a:stretch>
          </a:blipFill>
        </p:spPr>
        <p:txBody>
          <a:bodyPr/>
          <a:lstStyle>
            <a:lvl1pPr>
              <a:defRPr sz="100"/>
            </a:lvl1pPr>
          </a:lstStyle>
          <a:p>
            <a:r>
              <a:rPr lang="en-US" smtClean="0"/>
              <a:t>Click icon to add picture</a:t>
            </a:r>
            <a:endParaRPr lang="en-CA" dirty="0"/>
          </a:p>
        </p:txBody>
      </p:sp>
      <p:sp>
        <p:nvSpPr>
          <p:cNvPr id="6" name="Text Placeholder 12"/>
          <p:cNvSpPr>
            <a:spLocks noGrp="1"/>
          </p:cNvSpPr>
          <p:nvPr>
            <p:ph type="body" sz="quarter" idx="19"/>
          </p:nvPr>
        </p:nvSpPr>
        <p:spPr>
          <a:xfrm>
            <a:off x="0" y="2438400"/>
            <a:ext cx="9144000" cy="1984248"/>
          </a:xfrm>
          <a:prstGeom prst="rect">
            <a:avLst/>
          </a:prstGeom>
          <a:solidFill>
            <a:schemeClr val="bg1"/>
          </a:solidFill>
        </p:spPr>
        <p:txBody>
          <a:bodyPr/>
          <a:lstStyle>
            <a:lvl1pPr>
              <a:buNone/>
              <a:defRPr sz="400">
                <a:solidFill>
                  <a:schemeClr val="bg1"/>
                </a:solidFill>
              </a:defRPr>
            </a:lvl1pPr>
          </a:lstStyle>
          <a:p>
            <a:pPr lvl="0"/>
            <a:r>
              <a:rPr lang="en-US" smtClean="0"/>
              <a:t>Click to edit Master text styles</a:t>
            </a:r>
          </a:p>
        </p:txBody>
      </p:sp>
      <p:sp>
        <p:nvSpPr>
          <p:cNvPr id="7" name="Text Placeholder 15"/>
          <p:cNvSpPr>
            <a:spLocks noGrp="1"/>
          </p:cNvSpPr>
          <p:nvPr>
            <p:ph type="body" sz="quarter" idx="21" hasCustomPrompt="1"/>
          </p:nvPr>
        </p:nvSpPr>
        <p:spPr>
          <a:xfrm>
            <a:off x="5943600" y="533400"/>
            <a:ext cx="2743200" cy="1447800"/>
          </a:xfrm>
          <a:prstGeom prst="rect">
            <a:avLst/>
          </a:prstGeom>
        </p:spPr>
        <p:txBody>
          <a:bodyPr/>
          <a:lstStyle>
            <a:lvl1pPr marL="3175" indent="-3175">
              <a:buNone/>
              <a:defRPr sz="800">
                <a:solidFill>
                  <a:srgbClr val="002060"/>
                </a:solidFill>
              </a:defRPr>
            </a:lvl1pPr>
          </a:lstStyle>
          <a:p>
            <a:r>
              <a:rPr lang="en-US" sz="1200" dirty="0" smtClean="0"/>
              <a:t>Change</a:t>
            </a:r>
            <a:r>
              <a:rPr lang="en-US" sz="1200" baseline="0" dirty="0" smtClean="0"/>
              <a:t> the background image: right click on image &gt; </a:t>
            </a:r>
            <a:r>
              <a:rPr lang="en-US" sz="1200" b="1" baseline="0" dirty="0" smtClean="0"/>
              <a:t>Bring to Front </a:t>
            </a:r>
            <a:r>
              <a:rPr lang="en-US" sz="1200" baseline="0" dirty="0" smtClean="0"/>
              <a:t>– click on middle </a:t>
            </a:r>
            <a:r>
              <a:rPr lang="en-US" sz="1200" b="1" baseline="0" dirty="0" smtClean="0"/>
              <a:t>icon Insert Picture from File </a:t>
            </a:r>
            <a:r>
              <a:rPr lang="en-US" sz="1200" baseline="0" dirty="0" smtClean="0"/>
              <a:t>&gt; select a desire image &gt; right click on image &gt; </a:t>
            </a:r>
            <a:r>
              <a:rPr lang="en-US" sz="1200" b="1" baseline="0" dirty="0" smtClean="0"/>
              <a:t>Send to Back</a:t>
            </a:r>
            <a:r>
              <a:rPr lang="en-US" sz="1200" baseline="0" dirty="0" smtClean="0"/>
              <a:t>. </a:t>
            </a:r>
          </a:p>
          <a:p>
            <a:r>
              <a:rPr lang="en-US" sz="1200" baseline="0" dirty="0" smtClean="0"/>
              <a:t>Please </a:t>
            </a:r>
            <a:r>
              <a:rPr lang="en-US" sz="1200" b="1" baseline="0" dirty="0" smtClean="0"/>
              <a:t>do not</a:t>
            </a:r>
            <a:r>
              <a:rPr lang="en-US" sz="1200" baseline="0" dirty="0" smtClean="0"/>
              <a:t> move or change size of the Calgary logo!</a:t>
            </a:r>
            <a:endParaRPr lang="en-CA" sz="1200" dirty="0" smtClean="0"/>
          </a:p>
        </p:txBody>
      </p:sp>
      <p:sp>
        <p:nvSpPr>
          <p:cNvPr id="9" name="Text Placeholder 18"/>
          <p:cNvSpPr>
            <a:spLocks noGrp="1"/>
          </p:cNvSpPr>
          <p:nvPr>
            <p:ph type="body" sz="quarter" idx="23" hasCustomPrompt="1"/>
          </p:nvPr>
        </p:nvSpPr>
        <p:spPr>
          <a:xfrm>
            <a:off x="1527048" y="2798064"/>
            <a:ext cx="7159752" cy="1240536"/>
          </a:xfrm>
          <a:prstGeom prst="rect">
            <a:avLst/>
          </a:prstGeom>
        </p:spPr>
        <p:txBody>
          <a:bodyPr lIns="0" t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800" b="0">
                <a:solidFill>
                  <a:schemeClr val="accent1"/>
                </a:solidFill>
              </a:defRPr>
            </a:lvl1pPr>
            <a:lvl2pPr>
              <a:buNone/>
              <a:defRPr sz="2400" b="1"/>
            </a:lvl2pPr>
            <a:lvl3pPr>
              <a:buNone/>
              <a:defRPr sz="2400" b="1"/>
            </a:lvl3pPr>
            <a:lvl4pPr>
              <a:buNone/>
              <a:defRPr sz="2400" b="1"/>
            </a:lvl4pPr>
            <a:lvl5pPr>
              <a:buNone/>
              <a:defRPr sz="2400" b="1"/>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Section divider</a:t>
            </a:r>
            <a:endParaRPr lang="en-CA" dirty="0" smtClean="0"/>
          </a:p>
          <a:p>
            <a:pPr lvl="0"/>
            <a:endParaRPr lang="en-CA" dirty="0"/>
          </a:p>
        </p:txBody>
      </p:sp>
      <p:sp>
        <p:nvSpPr>
          <p:cNvPr id="10" name="Text Placeholder 7"/>
          <p:cNvSpPr>
            <a:spLocks noGrp="1"/>
          </p:cNvSpPr>
          <p:nvPr>
            <p:ph type="body" sz="quarter" idx="18"/>
          </p:nvPr>
        </p:nvSpPr>
        <p:spPr>
          <a:xfrm>
            <a:off x="301752" y="-8710"/>
            <a:ext cx="1609344" cy="768096"/>
          </a:xfrm>
          <a:prstGeom prst="rect">
            <a:avLst/>
          </a:prstGeom>
          <a:blipFill>
            <a:blip r:embed="rId3" cstate="screen"/>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
        <p:nvSpPr>
          <p:cNvPr id="8" name="Subtitle 2"/>
          <p:cNvSpPr>
            <a:spLocks noGrp="1"/>
          </p:cNvSpPr>
          <p:nvPr>
            <p:ph type="subTitle" idx="13"/>
          </p:nvPr>
        </p:nvSpPr>
        <p:spPr>
          <a:xfrm>
            <a:off x="1524000" y="3236976"/>
            <a:ext cx="7162800" cy="1106424"/>
          </a:xfrm>
          <a:prstGeom prst="rect">
            <a:avLst/>
          </a:prstGeom>
        </p:spPr>
        <p:txBody>
          <a:bodyPr lIns="0" tIns="0" rIns="91440" bIns="0">
            <a:noAutofit/>
          </a:bodyPr>
          <a:lstStyle>
            <a:lvl1pPr marL="0" indent="0" algn="l">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p:txBody>
          <a:bodyPr/>
          <a:lstStyle/>
          <a:p>
            <a:r>
              <a:rPr lang="en-CA" dirty="0" smtClean="0"/>
              <a:t>June 13, 2016 |  Presentation</a:t>
            </a:r>
            <a:endParaRPr lang="en-CA" dirty="0"/>
          </a:p>
        </p:txBody>
      </p:sp>
      <p:sp>
        <p:nvSpPr>
          <p:cNvPr id="5" name="Picture Placeholder 13"/>
          <p:cNvSpPr>
            <a:spLocks noGrp="1"/>
          </p:cNvSpPr>
          <p:nvPr>
            <p:ph type="pic" sz="quarter" idx="16"/>
          </p:nvPr>
        </p:nvSpPr>
        <p:spPr>
          <a:xfrm>
            <a:off x="0" y="0"/>
            <a:ext cx="9144000" cy="4495800"/>
          </a:xfrm>
          <a:prstGeom prst="rect">
            <a:avLst/>
          </a:prstGeom>
          <a:blipFill>
            <a:blip r:embed="rId2" cstate="email"/>
            <a:stretch>
              <a:fillRect/>
            </a:stretch>
          </a:blipFill>
        </p:spPr>
        <p:txBody>
          <a:bodyPr/>
          <a:lstStyle>
            <a:lvl1pPr>
              <a:defRPr sz="100">
                <a:solidFill>
                  <a:schemeClr val="bg1"/>
                </a:solidFill>
              </a:defRPr>
            </a:lvl1pPr>
          </a:lstStyle>
          <a:p>
            <a:r>
              <a:rPr lang="en-US" smtClean="0"/>
              <a:t>Click icon to add picture</a:t>
            </a:r>
            <a:endParaRPr lang="en-CA" dirty="0"/>
          </a:p>
        </p:txBody>
      </p:sp>
      <p:sp>
        <p:nvSpPr>
          <p:cNvPr id="7" name="Title 1"/>
          <p:cNvSpPr>
            <a:spLocks noGrp="1"/>
          </p:cNvSpPr>
          <p:nvPr>
            <p:ph type="title" hasCustomPrompt="1"/>
          </p:nvPr>
        </p:nvSpPr>
        <p:spPr>
          <a:xfrm>
            <a:off x="1527048" y="4727448"/>
            <a:ext cx="7159752" cy="533400"/>
          </a:xfrm>
        </p:spPr>
        <p:txBody>
          <a:bodyPr lIns="0" tIns="0" rIns="91440" bIns="0" anchor="t" anchorCtr="0">
            <a:normAutofit/>
          </a:bodyPr>
          <a:lstStyle>
            <a:lvl1pPr algn="l">
              <a:defRPr sz="2800" b="0" baseline="0">
                <a:solidFill>
                  <a:srgbClr val="C8102E"/>
                </a:solidFill>
              </a:defRPr>
            </a:lvl1pPr>
          </a:lstStyle>
          <a:p>
            <a:r>
              <a:rPr lang="en-US" dirty="0" smtClean="0"/>
              <a:t>Title goes here</a:t>
            </a:r>
            <a:endParaRPr lang="en-CA" dirty="0"/>
          </a:p>
        </p:txBody>
      </p:sp>
      <p:sp>
        <p:nvSpPr>
          <p:cNvPr id="8" name="Text Placeholder 7"/>
          <p:cNvSpPr>
            <a:spLocks noGrp="1"/>
          </p:cNvSpPr>
          <p:nvPr>
            <p:ph type="body" sz="quarter" idx="18"/>
          </p:nvPr>
        </p:nvSpPr>
        <p:spPr>
          <a:xfrm>
            <a:off x="301752" y="-8710"/>
            <a:ext cx="1609344" cy="768096"/>
          </a:xfrm>
          <a:prstGeom prst="rect">
            <a:avLst/>
          </a:prstGeom>
          <a:blipFill>
            <a:blip r:embed="rId3" cstate="screen"/>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
        <p:nvSpPr>
          <p:cNvPr id="6" name="Text Placeholder 2"/>
          <p:cNvSpPr>
            <a:spLocks noGrp="1"/>
          </p:cNvSpPr>
          <p:nvPr>
            <p:ph type="body" idx="13" hasCustomPrompt="1"/>
          </p:nvPr>
        </p:nvSpPr>
        <p:spPr>
          <a:xfrm>
            <a:off x="1527048" y="5166360"/>
            <a:ext cx="7159752" cy="1219200"/>
          </a:xfrm>
          <a:prstGeom prst="rect">
            <a:avLst/>
          </a:prstGeom>
        </p:spPr>
        <p:txBody>
          <a:bodyPr lIns="0" tIns="0" rIns="91440" bIns="0" numCol="1" anchor="t" anchorCtr="0">
            <a:noAutofit/>
          </a:bodyPr>
          <a:lstStyle>
            <a:lvl1pPr marL="0" indent="0">
              <a:lnSpc>
                <a:spcPct val="100000"/>
              </a:lnSpc>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FF">
            <a:alpha val="45000"/>
          </a:srgbClr>
        </a:solidFill>
        <a:effectLst/>
      </p:bgPr>
    </p:bg>
    <p:spTree>
      <p:nvGrpSpPr>
        <p:cNvPr id="1" name=""/>
        <p:cNvGrpSpPr/>
        <p:nvPr/>
      </p:nvGrpSpPr>
      <p:grpSpPr>
        <a:xfrm>
          <a:off x="0" y="0"/>
          <a:ext cx="0" cy="0"/>
          <a:chOff x="0" y="0"/>
          <a:chExt cx="0" cy="0"/>
        </a:xfrm>
      </p:grpSpPr>
      <p:sp>
        <p:nvSpPr>
          <p:cNvPr id="2" name="Rectangle 1"/>
          <p:cNvSpPr/>
          <p:nvPr/>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b" anchorCtr="0">
            <a:normAutofit fontScale="62500" lnSpcReduction="20000"/>
          </a:bodyPr>
          <a:lstStyle/>
          <a:p>
            <a:pPr algn="ctr"/>
            <a:endParaRPr lang="en-CA" dirty="0"/>
          </a:p>
        </p:txBody>
      </p:sp>
      <p:sp>
        <p:nvSpPr>
          <p:cNvPr id="3" name="Title Placeholder 1"/>
          <p:cNvSpPr>
            <a:spLocks noGrp="1"/>
          </p:cNvSpPr>
          <p:nvPr>
            <p:ph type="title"/>
          </p:nvPr>
        </p:nvSpPr>
        <p:spPr>
          <a:xfrm>
            <a:off x="2286000" y="411480"/>
            <a:ext cx="5638800" cy="533400"/>
          </a:xfrm>
          <a:prstGeom prst="rect">
            <a:avLst/>
          </a:prstGeom>
        </p:spPr>
        <p:txBody>
          <a:bodyPr vert="horz" lIns="0" tIns="0" rIns="0" bIns="0" rtlCol="0" anchor="t">
            <a:normAutofit/>
          </a:bodyPr>
          <a:lstStyle/>
          <a:p>
            <a:r>
              <a:rPr lang="en-US" smtClean="0"/>
              <a:t>Click to edit Master title style</a:t>
            </a:r>
            <a:endParaRPr lang="en-CA" dirty="0"/>
          </a:p>
        </p:txBody>
      </p:sp>
      <p:sp>
        <p:nvSpPr>
          <p:cNvPr id="6" name="Slide Number Placeholder 5"/>
          <p:cNvSpPr>
            <a:spLocks noGrp="1"/>
          </p:cNvSpPr>
          <p:nvPr>
            <p:ph type="sldNum" sz="quarter" idx="4"/>
          </p:nvPr>
        </p:nvSpPr>
        <p:spPr bwMode="white">
          <a:xfrm>
            <a:off x="8458200" y="6629400"/>
            <a:ext cx="609600" cy="228600"/>
          </a:xfrm>
          <a:prstGeom prst="rect">
            <a:avLst/>
          </a:prstGeom>
        </p:spPr>
        <p:txBody>
          <a:bodyPr vert="horz" lIns="91440" tIns="45720" rIns="91440" bIns="45720" rtlCol="0" anchor="ctr"/>
          <a:lstStyle>
            <a:lvl1pPr algn="r">
              <a:defRPr sz="1200">
                <a:solidFill>
                  <a:schemeClr val="bg1"/>
                </a:solidFill>
              </a:defRPr>
            </a:lvl1pPr>
          </a:lstStyle>
          <a:p>
            <a:fld id="{C2BB63E6-1595-49DD-946C-2DD7DBDEF40D}" type="slidenum">
              <a:rPr lang="en-CA" smtClean="0"/>
              <a:pPr/>
              <a:t>‹#›</a:t>
            </a:fld>
            <a:endParaRPr lang="en-CA" dirty="0"/>
          </a:p>
        </p:txBody>
      </p:sp>
      <p:pic>
        <p:nvPicPr>
          <p:cNvPr id="7" name="Picture 6" descr="COC_L2_CMYK.jpg"/>
          <p:cNvPicPr>
            <a:picLocks/>
          </p:cNvPicPr>
          <p:nvPr/>
        </p:nvPicPr>
        <p:blipFill>
          <a:blip r:embed="rId23" cstate="screen"/>
          <a:stretch>
            <a:fillRect/>
          </a:stretch>
        </p:blipFill>
        <p:spPr>
          <a:xfrm>
            <a:off x="304799" y="0"/>
            <a:ext cx="1600200" cy="759206"/>
          </a:xfrm>
          <a:prstGeom prst="rect">
            <a:avLst/>
          </a:prstGeom>
          <a:blipFill>
            <a:blip r:embed="rId24" cstate="screen"/>
            <a:stretch>
              <a:fillRect/>
            </a:stretch>
          </a:blipFill>
        </p:spPr>
      </p:pic>
      <p:sp>
        <p:nvSpPr>
          <p:cNvPr id="8" name="TextBox 7"/>
          <p:cNvSpPr txBox="1"/>
          <p:nvPr/>
        </p:nvSpPr>
        <p:spPr>
          <a:xfrm>
            <a:off x="7924800" y="6666756"/>
            <a:ext cx="609600" cy="153888"/>
          </a:xfrm>
          <a:prstGeom prst="rect">
            <a:avLst/>
          </a:prstGeom>
          <a:noFill/>
        </p:spPr>
        <p:txBody>
          <a:bodyPr wrap="square" lIns="0" tIns="0" bIns="0" rtlCol="0" anchor="ctr" anchorCtr="0">
            <a:spAutoFit/>
          </a:bodyPr>
          <a:lstStyle/>
          <a:p>
            <a:r>
              <a:rPr lang="en-US" sz="1000" dirty="0" smtClean="0">
                <a:solidFill>
                  <a:schemeClr val="bg1">
                    <a:lumMod val="50000"/>
                  </a:schemeClr>
                </a:solidFill>
              </a:rPr>
              <a:t>V05</a:t>
            </a:r>
            <a:endParaRPr lang="en-CA" sz="1000" dirty="0">
              <a:solidFill>
                <a:schemeClr val="bg1">
                  <a:lumMod val="50000"/>
                </a:schemeClr>
              </a:solidFill>
            </a:endParaRPr>
          </a:p>
        </p:txBody>
      </p:sp>
      <p:sp>
        <p:nvSpPr>
          <p:cNvPr id="9" name="Footer Placeholder 8"/>
          <p:cNvSpPr>
            <a:spLocks noGrp="1"/>
          </p:cNvSpPr>
          <p:nvPr>
            <p:ph type="ftr" sz="quarter" idx="3"/>
          </p:nvPr>
        </p:nvSpPr>
        <p:spPr>
          <a:xfrm>
            <a:off x="304798" y="6629400"/>
            <a:ext cx="7467601" cy="228600"/>
          </a:xfrm>
          <a:prstGeom prst="rect">
            <a:avLst/>
          </a:prstGeom>
        </p:spPr>
        <p:txBody>
          <a:bodyPr vert="horz" lIns="0" tIns="0" rIns="91440" bIns="0" rtlCol="0" anchor="ctr"/>
          <a:lstStyle>
            <a:lvl1pPr algn="l">
              <a:defRPr sz="1000">
                <a:solidFill>
                  <a:schemeClr val="bg1"/>
                </a:solidFill>
              </a:defRPr>
            </a:lvl1pPr>
          </a:lstStyle>
          <a:p>
            <a:r>
              <a:rPr lang="en-CA" dirty="0" smtClean="0"/>
              <a:t>June 13, 2016 |  Presentation</a:t>
            </a:r>
            <a:endParaRPr lang="en-CA" dirty="0"/>
          </a:p>
        </p:txBody>
      </p:sp>
    </p:spTree>
  </p:cSld>
  <p:clrMap bg1="lt1" tx1="dk1" bg2="lt2" tx2="dk2" accent1="accent1" accent2="accent2" accent3="accent3" accent4="accent4" accent5="accent5" accent6="accent6" hlink="hlink" folHlink="folHlink"/>
  <p:sldLayoutIdLst>
    <p:sldLayoutId id="2147484090" r:id="rId1"/>
    <p:sldLayoutId id="2147484073" r:id="rId2"/>
    <p:sldLayoutId id="2147484074" r:id="rId3"/>
    <p:sldLayoutId id="2147484091" r:id="rId4"/>
    <p:sldLayoutId id="2147484092" r:id="rId5"/>
    <p:sldLayoutId id="2147484070" r:id="rId6"/>
    <p:sldLayoutId id="2147484093" r:id="rId7"/>
    <p:sldLayoutId id="2147484076" r:id="rId8"/>
    <p:sldLayoutId id="2147484080" r:id="rId9"/>
    <p:sldLayoutId id="2147484081" r:id="rId10"/>
    <p:sldLayoutId id="2147484094" r:id="rId11"/>
    <p:sldLayoutId id="2147484095" r:id="rId12"/>
    <p:sldLayoutId id="2147484096" r:id="rId13"/>
    <p:sldLayoutId id="2147484085" r:id="rId14"/>
    <p:sldLayoutId id="2147484097" r:id="rId15"/>
    <p:sldLayoutId id="2147484087" r:id="rId16"/>
    <p:sldLayoutId id="2147484088" r:id="rId17"/>
    <p:sldLayoutId id="2147484098" r:id="rId18"/>
    <p:sldLayoutId id="2147484041" r:id="rId19"/>
    <p:sldLayoutId id="2147484099" r:id="rId20"/>
    <p:sldLayoutId id="2147484100" r:id="rId21"/>
  </p:sldLayoutIdLst>
  <p:hf hdr="0"/>
  <p:txStyles>
    <p:titleStyle>
      <a:lvl1pPr algn="l" defTabSz="914400" rtl="0" eaLnBrk="1" latinLnBrk="0" hangingPunct="1">
        <a:spcBef>
          <a:spcPct val="0"/>
        </a:spcBef>
        <a:buNone/>
        <a:defRPr sz="28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hyperlink" Target="mailto:joanna.line@calgary.ca"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hyperlink" Target="mailto:roy.brander@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2BB63E6-1595-49DD-946C-2DD7DBDEF40D}" type="slidenum">
              <a:rPr lang="en-CA" smtClean="0"/>
              <a:pPr/>
              <a:t>1</a:t>
            </a:fld>
            <a:endParaRPr lang="en-CA" dirty="0"/>
          </a:p>
        </p:txBody>
      </p:sp>
      <p:sp>
        <p:nvSpPr>
          <p:cNvPr id="3" name="Footer Placeholder 2"/>
          <p:cNvSpPr>
            <a:spLocks noGrp="1"/>
          </p:cNvSpPr>
          <p:nvPr>
            <p:ph type="ftr" sz="quarter" idx="11"/>
          </p:nvPr>
        </p:nvSpPr>
        <p:spPr/>
        <p:txBody>
          <a:bodyPr/>
          <a:lstStyle/>
          <a:p>
            <a:r>
              <a:rPr lang="en-CA" smtClean="0"/>
              <a:t>June 13, 2016 |  Presentation</a:t>
            </a:r>
            <a:endParaRPr lang="en-CA" dirty="0"/>
          </a:p>
        </p:txBody>
      </p:sp>
      <p:sp>
        <p:nvSpPr>
          <p:cNvPr id="4" name="Picture Placeholder 3"/>
          <p:cNvSpPr>
            <a:spLocks noGrp="1"/>
          </p:cNvSpPr>
          <p:nvPr>
            <p:ph type="pic" sz="quarter" idx="20"/>
          </p:nvPr>
        </p:nvSpPr>
        <p:spPr/>
      </p:sp>
      <p:sp>
        <p:nvSpPr>
          <p:cNvPr id="5" name="Text Placeholder 4"/>
          <p:cNvSpPr>
            <a:spLocks noGrp="1"/>
          </p:cNvSpPr>
          <p:nvPr>
            <p:ph type="body" sz="quarter" idx="19"/>
          </p:nvPr>
        </p:nvSpPr>
        <p:spPr/>
        <p:txBody>
          <a:bodyPr/>
          <a:lstStyle/>
          <a:p>
            <a:endParaRPr lang="en-CA" dirty="0"/>
          </a:p>
        </p:txBody>
      </p:sp>
      <p:sp>
        <p:nvSpPr>
          <p:cNvPr id="6" name="Title 5"/>
          <p:cNvSpPr>
            <a:spLocks noGrp="1"/>
          </p:cNvSpPr>
          <p:nvPr>
            <p:ph type="ctrTitle"/>
          </p:nvPr>
        </p:nvSpPr>
        <p:spPr/>
        <p:txBody>
          <a:bodyPr/>
          <a:lstStyle/>
          <a:p>
            <a:r>
              <a:rPr lang="en-US" b="1" dirty="0" smtClean="0">
                <a:latin typeface="Georgia" panose="02040502050405020303" pitchFamily="18" charset="0"/>
              </a:rPr>
              <a:t>Water Main Break Prediction Model</a:t>
            </a:r>
            <a:r>
              <a:rPr lang="en-US" dirty="0" smtClean="0"/>
              <a:t>	</a:t>
            </a:r>
            <a:endParaRPr lang="en-CA" dirty="0"/>
          </a:p>
        </p:txBody>
      </p:sp>
      <p:sp>
        <p:nvSpPr>
          <p:cNvPr id="7" name="Subtitle 6"/>
          <p:cNvSpPr>
            <a:spLocks noGrp="1"/>
          </p:cNvSpPr>
          <p:nvPr>
            <p:ph type="subTitle" idx="1"/>
          </p:nvPr>
        </p:nvSpPr>
        <p:spPr/>
        <p:txBody>
          <a:bodyPr/>
          <a:lstStyle/>
          <a:p>
            <a:r>
              <a:rPr lang="en-US" dirty="0" smtClean="0">
                <a:latin typeface="Georgia" panose="02040502050405020303" pitchFamily="18" charset="0"/>
              </a:rPr>
              <a:t>Presented By:	</a:t>
            </a:r>
          </a:p>
          <a:p>
            <a:r>
              <a:rPr lang="en-US" dirty="0" smtClean="0">
                <a:latin typeface="Georgia" panose="02040502050405020303" pitchFamily="18" charset="0"/>
              </a:rPr>
              <a:t>Roy Brander &amp; Joanna Line</a:t>
            </a:r>
            <a:endParaRPr lang="en-CA" dirty="0">
              <a:latin typeface="Georgia" panose="02040502050405020303" pitchFamily="18" charset="0"/>
            </a:endParaRPr>
          </a:p>
        </p:txBody>
      </p:sp>
      <p:sp>
        <p:nvSpPr>
          <p:cNvPr id="9" name="Text Placeholder 8"/>
          <p:cNvSpPr>
            <a:spLocks noGrp="1"/>
          </p:cNvSpPr>
          <p:nvPr>
            <p:ph type="body" sz="quarter" idx="18"/>
          </p:nvPr>
        </p:nvSpPr>
        <p:spPr/>
        <p:txBody>
          <a:bodyPr/>
          <a:lstStyle/>
          <a:p>
            <a:endParaRPr lang="en-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57800" y="4114800"/>
            <a:ext cx="3200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457200" y="4114800"/>
            <a:ext cx="3200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r>
              <a:rPr lang="en-US" sz="3200" b="1" dirty="0" smtClean="0">
                <a:latin typeface="Georgia" panose="02040502050405020303" pitchFamily="18" charset="0"/>
              </a:rPr>
              <a:t>Diameter Cohort</a:t>
            </a:r>
            <a:endParaRPr lang="en-CA" sz="3200" b="1" dirty="0">
              <a:latin typeface="Georgia" panose="02040502050405020303" pitchFamily="18" charset="0"/>
            </a:endParaRPr>
          </a:p>
        </p:txBody>
      </p:sp>
      <p:sp>
        <p:nvSpPr>
          <p:cNvPr id="9" name="Content Placeholder 8"/>
          <p:cNvSpPr>
            <a:spLocks noGrp="1"/>
          </p:cNvSpPr>
          <p:nvPr>
            <p:ph idx="1"/>
          </p:nvPr>
        </p:nvSpPr>
        <p:spPr/>
        <p:txBody>
          <a:bodyPr/>
          <a:lstStyle/>
          <a:p>
            <a:r>
              <a:rPr lang="en-US" dirty="0" smtClean="0">
                <a:latin typeface="Georgia" panose="02040502050405020303" pitchFamily="18" charset="0"/>
              </a:rPr>
              <a:t>Larger diameters have thicker pipe walls and take longer to develop holes</a:t>
            </a:r>
          </a:p>
          <a:p>
            <a:endParaRPr lang="en-US" dirty="0" smtClean="0">
              <a:latin typeface="Georgia" panose="02040502050405020303" pitchFamily="18" charset="0"/>
            </a:endParaRPr>
          </a:p>
          <a:p>
            <a:r>
              <a:rPr lang="en-US" dirty="0" smtClean="0">
                <a:latin typeface="Georgia" panose="02040502050405020303" pitchFamily="18" charset="0"/>
              </a:rPr>
              <a:t>Very few breaks on our very large pipe</a:t>
            </a:r>
          </a:p>
          <a:p>
            <a:endParaRPr lang="en-CA" dirty="0" smtClean="0"/>
          </a:p>
          <a:p>
            <a:pPr algn="ctr">
              <a:buNone/>
            </a:pPr>
            <a:r>
              <a:rPr lang="en-US" dirty="0" smtClean="0">
                <a:solidFill>
                  <a:schemeClr val="bg1"/>
                </a:solidFill>
                <a:latin typeface="Georgia" panose="02040502050405020303" pitchFamily="18" charset="0"/>
              </a:rPr>
              <a:t>0 to 200 mm		         250 to 400 mm</a:t>
            </a:r>
            <a:endParaRPr lang="en-CA" dirty="0" smtClean="0">
              <a:solidFill>
                <a:schemeClr val="bg1"/>
              </a:solidFill>
              <a:latin typeface="Georgia" panose="02040502050405020303" pitchFamily="18" charset="0"/>
            </a:endParaRPr>
          </a:p>
          <a:p>
            <a:endParaRPr lang="en-US" dirty="0" smtClean="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3" name="Slide Number Placeholder 2"/>
          <p:cNvSpPr>
            <a:spLocks noGrp="1"/>
          </p:cNvSpPr>
          <p:nvPr>
            <p:ph type="sldNum" sz="quarter" idx="12"/>
          </p:nvPr>
        </p:nvSpPr>
        <p:spPr/>
        <p:txBody>
          <a:bodyPr/>
          <a:lstStyle/>
          <a:p>
            <a:fld id="{C2BB63E6-1595-49DD-946C-2DD7DBDEF40D}" type="slidenum">
              <a:rPr lang="en-CA" smtClean="0"/>
              <a:pPr/>
              <a:t>10</a:t>
            </a:fld>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200" b="1" dirty="0" smtClean="0">
                <a:latin typeface="Georgia" panose="02040502050405020303" pitchFamily="18" charset="0"/>
              </a:rPr>
              <a:t>Corrosion Cohort</a:t>
            </a:r>
            <a:endParaRPr lang="en-CA" sz="3200" b="1" dirty="0">
              <a:latin typeface="Georgia" panose="02040502050405020303" pitchFamily="18" charset="0"/>
            </a:endParaRPr>
          </a:p>
        </p:txBody>
      </p:sp>
      <p:sp>
        <p:nvSpPr>
          <p:cNvPr id="3" name="Slide Number Placeholder 2"/>
          <p:cNvSpPr>
            <a:spLocks noGrp="1"/>
          </p:cNvSpPr>
          <p:nvPr>
            <p:ph type="sldNum" sz="quarter" idx="10"/>
          </p:nvPr>
        </p:nvSpPr>
        <p:spPr/>
        <p:txBody>
          <a:bodyPr/>
          <a:lstStyle/>
          <a:p>
            <a:fld id="{C2BB63E6-1595-49DD-946C-2DD7DBDEF40D}" type="slidenum">
              <a:rPr lang="en-CA" smtClean="0"/>
              <a:pPr/>
              <a:t>11</a:t>
            </a:fld>
            <a:endParaRPr lang="en-CA" dirty="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pic>
        <p:nvPicPr>
          <p:cNvPr id="2050" name="Picture 2"/>
          <p:cNvPicPr>
            <a:picLocks noGrp="1" noChangeAspect="1" noChangeArrowheads="1"/>
          </p:cNvPicPr>
          <p:nvPr>
            <p:ph type="pic" sz="quarter" idx="22"/>
          </p:nvPr>
        </p:nvPicPr>
        <p:blipFill>
          <a:blip r:embed="rId3" cstate="print"/>
          <a:srcRect t="13510" b="13510"/>
          <a:stretch>
            <a:fillRect/>
          </a:stretch>
        </p:blipFill>
        <p:spPr bwMode="auto">
          <a:xfrm>
            <a:off x="1676400" y="982979"/>
            <a:ext cx="2895600" cy="2750822"/>
          </a:xfrm>
          <a:prstGeom prst="rect">
            <a:avLst/>
          </a:prstGeom>
          <a:noFill/>
          <a:ln w="9525">
            <a:noFill/>
            <a:miter lim="800000"/>
            <a:headEnd/>
            <a:tailEnd/>
          </a:ln>
        </p:spPr>
      </p:pic>
      <p:pic>
        <p:nvPicPr>
          <p:cNvPr id="2051" name="Picture 3"/>
          <p:cNvPicPr>
            <a:picLocks noGrp="1" noChangeAspect="1" noChangeArrowheads="1"/>
          </p:cNvPicPr>
          <p:nvPr>
            <p:ph type="pic" sz="quarter" idx="23"/>
          </p:nvPr>
        </p:nvPicPr>
        <p:blipFill>
          <a:blip r:embed="rId4" cstate="print"/>
          <a:srcRect l="7286" t="14661" r="1270" b="16521"/>
          <a:stretch>
            <a:fillRect/>
          </a:stretch>
        </p:blipFill>
        <p:spPr bwMode="auto">
          <a:xfrm rot="5400000">
            <a:off x="4686300" y="952500"/>
            <a:ext cx="2743200" cy="2819400"/>
          </a:xfrm>
          <a:prstGeom prst="rect">
            <a:avLst/>
          </a:prstGeom>
          <a:noFill/>
          <a:ln w="9525">
            <a:noFill/>
            <a:miter lim="800000"/>
            <a:headEnd/>
            <a:tailEnd/>
          </a:ln>
        </p:spPr>
      </p:pic>
      <p:pic>
        <p:nvPicPr>
          <p:cNvPr id="2053" name="Picture 5"/>
          <p:cNvPicPr>
            <a:picLocks noGrp="1" noChangeAspect="1" noChangeArrowheads="1"/>
          </p:cNvPicPr>
          <p:nvPr>
            <p:ph type="pic" sz="quarter" idx="24"/>
          </p:nvPr>
        </p:nvPicPr>
        <p:blipFill>
          <a:blip r:embed="rId5" cstate="print"/>
          <a:srcRect l="2237" t="11274" r="7763" b="11274"/>
          <a:stretch>
            <a:fillRect/>
          </a:stretch>
        </p:blipFill>
        <p:spPr bwMode="auto">
          <a:xfrm rot="5400000">
            <a:off x="1752599" y="3733801"/>
            <a:ext cx="2743202" cy="2895600"/>
          </a:xfrm>
          <a:prstGeom prst="rect">
            <a:avLst/>
          </a:prstGeom>
          <a:noFill/>
          <a:ln w="9525">
            <a:noFill/>
            <a:miter lim="800000"/>
            <a:headEnd/>
            <a:tailEnd/>
          </a:ln>
        </p:spPr>
      </p:pic>
      <p:pic>
        <p:nvPicPr>
          <p:cNvPr id="2054" name="Picture 6"/>
          <p:cNvPicPr>
            <a:picLocks noGrp="1" noChangeAspect="1" noChangeArrowheads="1"/>
          </p:cNvPicPr>
          <p:nvPr>
            <p:ph type="pic" sz="quarter" idx="25"/>
          </p:nvPr>
        </p:nvPicPr>
        <p:blipFill>
          <a:blip r:embed="rId6" cstate="print"/>
          <a:srcRect l="2375" t="12403" b="12403"/>
          <a:stretch>
            <a:fillRect/>
          </a:stretch>
        </p:blipFill>
        <p:spPr bwMode="auto">
          <a:xfrm>
            <a:off x="4648200" y="3810000"/>
            <a:ext cx="2819400" cy="274358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dirty="0" smtClean="0">
                <a:latin typeface="Georgia" panose="02040502050405020303" pitchFamily="18" charset="0"/>
              </a:rPr>
              <a:t>Corrosion Cohort</a:t>
            </a:r>
            <a:endParaRPr lang="en-CA" sz="3200" b="1" dirty="0">
              <a:latin typeface="Georgia" panose="02040502050405020303" pitchFamily="18" charset="0"/>
            </a:endParaRPr>
          </a:p>
        </p:txBody>
      </p:sp>
      <p:pic>
        <p:nvPicPr>
          <p:cNvPr id="1026" name="Picture 2" descr="C:\Users\Jfugler\AppData\Roaming\OpenText\OTEdit\EC_documentmanagement\c77053431\Geonics4.jpg"/>
          <p:cNvPicPr>
            <a:picLocks noChangeAspect="1" noChangeArrowheads="1"/>
          </p:cNvPicPr>
          <p:nvPr/>
        </p:nvPicPr>
        <p:blipFill>
          <a:blip r:embed="rId3" cstate="print"/>
          <a:srcRect/>
          <a:stretch>
            <a:fillRect/>
          </a:stretch>
        </p:blipFill>
        <p:spPr bwMode="auto">
          <a:xfrm flipH="1">
            <a:off x="381000" y="1600200"/>
            <a:ext cx="2762250" cy="2209800"/>
          </a:xfrm>
          <a:prstGeom prst="rect">
            <a:avLst/>
          </a:prstGeom>
          <a:noFill/>
        </p:spPr>
      </p:pic>
      <p:pic>
        <p:nvPicPr>
          <p:cNvPr id="1027" name="Picture 3" descr="C:\Users\Jfugler\AppData\Roaming\OpenText\OTEdit\EC_documentmanagement\c77053431\Geonics3.jpg"/>
          <p:cNvPicPr>
            <a:picLocks noChangeAspect="1" noChangeArrowheads="1"/>
          </p:cNvPicPr>
          <p:nvPr/>
        </p:nvPicPr>
        <p:blipFill>
          <a:blip r:embed="rId4" cstate="print"/>
          <a:srcRect/>
          <a:stretch>
            <a:fillRect/>
          </a:stretch>
        </p:blipFill>
        <p:spPr bwMode="auto">
          <a:xfrm>
            <a:off x="381000" y="3886200"/>
            <a:ext cx="2762250" cy="2209800"/>
          </a:xfrm>
          <a:prstGeom prst="rect">
            <a:avLst/>
          </a:prstGeom>
          <a:noFill/>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1052127"/>
            <a:ext cx="4820323" cy="551574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Georgia" panose="02040502050405020303" pitchFamily="18" charset="0"/>
              </a:rPr>
              <a:t>Corrosion Cohort</a:t>
            </a:r>
            <a:endParaRPr lang="en-CA" sz="3200" b="1" dirty="0">
              <a:latin typeface="Georgia" panose="02040502050405020303" pitchFamily="18" charset="0"/>
            </a:endParaRPr>
          </a:p>
        </p:txBody>
      </p:sp>
      <p:sp>
        <p:nvSpPr>
          <p:cNvPr id="3" name="Content Placeholder 2"/>
          <p:cNvSpPr>
            <a:spLocks noGrp="1"/>
          </p:cNvSpPr>
          <p:nvPr>
            <p:ph idx="1"/>
          </p:nvPr>
        </p:nvSpPr>
        <p:spPr/>
        <p:txBody>
          <a:bodyPr/>
          <a:lstStyle/>
          <a:p>
            <a:pPr lvl="0"/>
            <a:r>
              <a:rPr lang="en-US" sz="2800" dirty="0" err="1" smtClean="0">
                <a:latin typeface="Georgia" panose="02040502050405020303" pitchFamily="18" charset="0"/>
              </a:rPr>
              <a:t>NoServ</a:t>
            </a:r>
            <a:r>
              <a:rPr lang="en-US" sz="2800" dirty="0" smtClean="0">
                <a:latin typeface="Georgia" panose="02040502050405020303" pitchFamily="18" charset="0"/>
              </a:rPr>
              <a:t> :   No Copper Services </a:t>
            </a:r>
            <a:br>
              <a:rPr lang="en-US" sz="2800" dirty="0" smtClean="0">
                <a:latin typeface="Georgia" panose="02040502050405020303" pitchFamily="18" charset="0"/>
              </a:rPr>
            </a:br>
            <a:r>
              <a:rPr lang="en-US" sz="2800" dirty="0" smtClean="0">
                <a:latin typeface="Georgia" panose="02040502050405020303" pitchFamily="18" charset="0"/>
              </a:rPr>
              <a:t>		  (unless isolated, after 1978)</a:t>
            </a:r>
            <a:br>
              <a:rPr lang="en-US" sz="2800" dirty="0" smtClean="0">
                <a:latin typeface="Georgia" panose="02040502050405020303" pitchFamily="18" charset="0"/>
              </a:rPr>
            </a:br>
            <a:endParaRPr lang="en-US" sz="2800" dirty="0">
              <a:latin typeface="Georgia" panose="02040502050405020303" pitchFamily="18" charset="0"/>
            </a:endParaRPr>
          </a:p>
          <a:p>
            <a:pPr lvl="0"/>
            <a:r>
              <a:rPr lang="en-US" sz="2800" dirty="0" err="1" smtClean="0">
                <a:latin typeface="Georgia" panose="02040502050405020303" pitchFamily="18" charset="0"/>
              </a:rPr>
              <a:t>ServLow</a:t>
            </a:r>
            <a:r>
              <a:rPr lang="en-US" sz="2800" dirty="0" smtClean="0">
                <a:latin typeface="Georgia" panose="02040502050405020303" pitchFamily="18" charset="0"/>
              </a:rPr>
              <a:t> : Copper Services and </a:t>
            </a:r>
            <a:br>
              <a:rPr lang="en-US" sz="2800" dirty="0" smtClean="0">
                <a:latin typeface="Georgia" panose="02040502050405020303" pitchFamily="18" charset="0"/>
              </a:rPr>
            </a:br>
            <a:r>
              <a:rPr lang="en-US" sz="2800" dirty="0" smtClean="0">
                <a:latin typeface="Georgia" panose="02040502050405020303" pitchFamily="18" charset="0"/>
              </a:rPr>
              <a:t>		  Low Soil Resistivity (corrosive)</a:t>
            </a:r>
            <a:br>
              <a:rPr lang="en-US" sz="2800" dirty="0" smtClean="0">
                <a:latin typeface="Georgia" panose="02040502050405020303" pitchFamily="18" charset="0"/>
              </a:rPr>
            </a:br>
            <a:endParaRPr lang="en-US" sz="2800" dirty="0" smtClean="0">
              <a:latin typeface="Georgia" panose="02040502050405020303" pitchFamily="18" charset="0"/>
            </a:endParaRPr>
          </a:p>
          <a:p>
            <a:pPr lvl="0"/>
            <a:r>
              <a:rPr lang="en-US" sz="2800" dirty="0" err="1" smtClean="0">
                <a:latin typeface="Georgia" panose="02040502050405020303" pitchFamily="18" charset="0"/>
              </a:rPr>
              <a:t>ServHi</a:t>
            </a:r>
            <a:r>
              <a:rPr lang="en-US" sz="2800" dirty="0" smtClean="0">
                <a:latin typeface="Georgia" panose="02040502050405020303" pitchFamily="18" charset="0"/>
              </a:rPr>
              <a:t> </a:t>
            </a:r>
            <a:r>
              <a:rPr lang="en-US" sz="2800" dirty="0">
                <a:latin typeface="Georgia" panose="02040502050405020303" pitchFamily="18" charset="0"/>
              </a:rPr>
              <a:t>:</a:t>
            </a:r>
            <a:r>
              <a:rPr lang="en-US" sz="2800" dirty="0" smtClean="0">
                <a:latin typeface="Georgia" panose="02040502050405020303" pitchFamily="18" charset="0"/>
              </a:rPr>
              <a:t> 	  </a:t>
            </a:r>
            <a:r>
              <a:rPr lang="en-CA" sz="2800" dirty="0" smtClean="0">
                <a:latin typeface="Georgia" panose="02040502050405020303" pitchFamily="18" charset="0"/>
              </a:rPr>
              <a:t>Copper Services, High Resistivity</a:t>
            </a:r>
            <a:br>
              <a:rPr lang="en-CA" sz="2800" dirty="0" smtClean="0">
                <a:latin typeface="Georgia" panose="02040502050405020303" pitchFamily="18" charset="0"/>
              </a:rPr>
            </a:br>
            <a:endParaRPr lang="en-CA" sz="2800" dirty="0" smtClean="0">
              <a:latin typeface="Georgia" panose="02040502050405020303" pitchFamily="18" charset="0"/>
            </a:endParaRPr>
          </a:p>
          <a:p>
            <a:pPr lvl="0"/>
            <a:r>
              <a:rPr lang="en-US" sz="2800" dirty="0" smtClean="0">
                <a:latin typeface="Georgia" panose="02040502050405020303" pitchFamily="18" charset="0"/>
              </a:rPr>
              <a:t>NA : 	  Plastic or Cement Material</a:t>
            </a:r>
            <a:endParaRPr lang="en-CA" sz="1200" dirty="0">
              <a:latin typeface="Georgia" panose="02040502050405020303" pitchFamily="18" charset="0"/>
            </a:endParaRPr>
          </a:p>
        </p:txBody>
      </p:sp>
      <p:sp>
        <p:nvSpPr>
          <p:cNvPr id="4" name="Date Placeholder 3"/>
          <p:cNvSpPr>
            <a:spLocks noGrp="1"/>
          </p:cNvSpPr>
          <p:nvPr>
            <p:ph type="dt" sz="half" idx="10"/>
          </p:nvPr>
        </p:nvSpPr>
        <p:spPr/>
        <p:txBody>
          <a:bodyPr/>
          <a:lstStyle/>
          <a:p>
            <a:fld id="{6D5D6B0E-02C1-4619-98F7-F9B711CAAA5B}" type="datetime1">
              <a:rPr lang="en-CA" smtClean="0"/>
              <a:pPr/>
              <a:t>2016-09-22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BB457B-7641-4022-B7BE-615BD70B0FD4}" type="slidenum">
              <a:rPr lang="en-CA" smtClean="0"/>
              <a:pPr/>
              <a:t>13</a:t>
            </a:fld>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b="1" dirty="0" smtClean="0">
                <a:latin typeface="Georgia" panose="02040502050405020303" pitchFamily="18" charset="0"/>
              </a:rPr>
              <a:t>Material/Diameter: Length </a:t>
            </a:r>
            <a:r>
              <a:rPr lang="en-US" sz="3200" b="1" dirty="0" err="1" smtClean="0">
                <a:latin typeface="Georgia" panose="02040502050405020303" pitchFamily="18" charset="0"/>
              </a:rPr>
              <a:t>vs</a:t>
            </a:r>
            <a:r>
              <a:rPr lang="en-US" sz="3200" b="1" dirty="0" smtClean="0">
                <a:latin typeface="Georgia" panose="02040502050405020303" pitchFamily="18" charset="0"/>
              </a:rPr>
              <a:t> Breaks</a:t>
            </a:r>
            <a:endParaRPr lang="en-CA" sz="3200" b="1" dirty="0">
              <a:latin typeface="Georgia" panose="02040502050405020303" pitchFamily="18" charset="0"/>
            </a:endParaRPr>
          </a:p>
        </p:txBody>
      </p:sp>
      <p:sp>
        <p:nvSpPr>
          <p:cNvPr id="6" name="Slide Number Placeholder 5"/>
          <p:cNvSpPr>
            <a:spLocks noGrp="1"/>
          </p:cNvSpPr>
          <p:nvPr>
            <p:ph type="sldNum" sz="quarter" idx="10"/>
          </p:nvPr>
        </p:nvSpPr>
        <p:spPr/>
        <p:txBody>
          <a:bodyPr/>
          <a:lstStyle/>
          <a:p>
            <a:fld id="{CCBB457B-7641-4022-B7BE-615BD70B0FD4}" type="slidenum">
              <a:rPr lang="en-CA" smtClean="0"/>
              <a:pPr/>
              <a:t>14</a:t>
            </a:fld>
            <a:endParaRPr lang="en-CA"/>
          </a:p>
        </p:txBody>
      </p:sp>
      <p:sp>
        <p:nvSpPr>
          <p:cNvPr id="5" name="Footer Placeholder 4"/>
          <p:cNvSpPr>
            <a:spLocks noGrp="1"/>
          </p:cNvSpPr>
          <p:nvPr>
            <p:ph type="ftr" sz="quarter" idx="11"/>
          </p:nvPr>
        </p:nvSpPr>
        <p:spPr/>
        <p:txBody>
          <a:bodyPr/>
          <a:lstStyle/>
          <a:p>
            <a:endParaRPr lang="en-CA"/>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77731CC7-C8CA-4EB1-8B3D-0D340B1B36D5}" type="datetime1">
              <a:rPr lang="en-CA" smtClean="0"/>
              <a:pPr/>
              <a:t>2016-09-22</a:t>
            </a:fld>
            <a:endParaRPr lang="en-CA"/>
          </a:p>
        </p:txBody>
      </p:sp>
      <p:graphicFrame>
        <p:nvGraphicFramePr>
          <p:cNvPr id="10" name="Table 9"/>
          <p:cNvGraphicFramePr>
            <a:graphicFrameLocks noGrp="1"/>
          </p:cNvGraphicFramePr>
          <p:nvPr>
            <p:extLst>
              <p:ext uri="{D42A27DB-BD31-4B8C-83A1-F6EECF244321}">
                <p14:modId xmlns:p14="http://schemas.microsoft.com/office/powerpoint/2010/main" val="3111511201"/>
              </p:ext>
            </p:extLst>
          </p:nvPr>
        </p:nvGraphicFramePr>
        <p:xfrm>
          <a:off x="76200" y="1371604"/>
          <a:ext cx="8915399" cy="5134140"/>
        </p:xfrm>
        <a:graphic>
          <a:graphicData uri="http://schemas.openxmlformats.org/drawingml/2006/table">
            <a:tbl>
              <a:tblPr/>
              <a:tblGrid>
                <a:gridCol w="847404"/>
                <a:gridCol w="1791907"/>
                <a:gridCol w="1471188"/>
                <a:gridCol w="1235799"/>
                <a:gridCol w="1071024"/>
                <a:gridCol w="1650673"/>
                <a:gridCol w="847404"/>
              </a:tblGrid>
              <a:tr h="186138">
                <a:tc>
                  <a:txBody>
                    <a:bodyPr/>
                    <a:lstStyle/>
                    <a:p>
                      <a:pPr algn="l" fontAlgn="b"/>
                      <a:endParaRPr lang="en-CA" sz="900" b="0" i="0" u="none" strike="noStrike" dirty="0">
                        <a:solidFill>
                          <a:srgbClr val="000000"/>
                        </a:solidFill>
                        <a:effectLst/>
                        <a:latin typeface="Calibri"/>
                      </a:endParaRPr>
                    </a:p>
                  </a:txBody>
                  <a:tcPr marL="8154" marR="8154" marT="8154" marB="0" anchor="b">
                    <a:lnL>
                      <a:noFill/>
                    </a:lnL>
                    <a:lnR>
                      <a:noFill/>
                    </a:lnR>
                    <a:lnT>
                      <a:noFill/>
                    </a:lnT>
                    <a:lnB>
                      <a:noFill/>
                    </a:lnB>
                  </a:tcPr>
                </a:tc>
                <a:tc>
                  <a:txBody>
                    <a:bodyPr/>
                    <a:lstStyle/>
                    <a:p>
                      <a:pPr algn="l" fontAlgn="b"/>
                      <a:endParaRPr lang="en-CA" sz="9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l" fontAlgn="b"/>
                      <a:endParaRPr lang="en-CA" sz="9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l" fontAlgn="b"/>
                      <a:endParaRPr lang="en-CA" sz="9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l" fontAlgn="b"/>
                      <a:endParaRPr lang="en-CA" sz="9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l" fontAlgn="b"/>
                      <a:endParaRPr lang="en-CA" sz="9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l" fontAlgn="b"/>
                      <a:endParaRPr lang="en-CA" sz="900" b="0" i="0" u="none" strike="noStrike">
                        <a:solidFill>
                          <a:srgbClr val="000000"/>
                        </a:solidFill>
                        <a:effectLst/>
                        <a:latin typeface="Calibri"/>
                      </a:endParaRPr>
                    </a:p>
                  </a:txBody>
                  <a:tcPr marL="8154" marR="8154" marT="8154" marB="0" anchor="b">
                    <a:lnL>
                      <a:noFill/>
                    </a:lnL>
                    <a:lnR>
                      <a:noFill/>
                    </a:lnR>
                    <a:lnT>
                      <a:noFill/>
                    </a:lnT>
                    <a:lnB>
                      <a:noFill/>
                    </a:lnB>
                  </a:tcPr>
                </a:tc>
              </a:tr>
              <a:tr h="390888">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l"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ctr" fontAlgn="b"/>
                      <a:endParaRPr lang="en-CA" sz="2100" b="0" i="0" u="none" strike="noStrike" dirty="0">
                        <a:solidFill>
                          <a:srgbClr val="000000"/>
                        </a:solidFill>
                        <a:effectLst/>
                        <a:latin typeface="Calibri"/>
                      </a:endParaRPr>
                    </a:p>
                  </a:txBody>
                  <a:tcPr marL="8154" marR="8154" marT="8154" marB="0" anchor="b">
                    <a:lnL>
                      <a:noFill/>
                    </a:lnL>
                    <a:lnR>
                      <a:noFill/>
                    </a:lnR>
                    <a:lnT>
                      <a:noFill/>
                    </a:lnT>
                    <a:lnB>
                      <a:noFill/>
                    </a:lnB>
                  </a:tcPr>
                </a:tc>
                <a:tc>
                  <a:txBody>
                    <a:bodyPr/>
                    <a:lstStyle/>
                    <a:p>
                      <a:pPr algn="ctr" fontAlgn="b"/>
                      <a:endParaRPr lang="en-CA" sz="2100" b="0" i="0" u="none" strike="noStrike" dirty="0">
                        <a:solidFill>
                          <a:srgbClr val="000000"/>
                        </a:solidFill>
                        <a:effectLst/>
                        <a:latin typeface="Calibri"/>
                      </a:endParaRPr>
                    </a:p>
                  </a:txBody>
                  <a:tcPr marL="8154" marR="8154" marT="8154" marB="0" anchor="b">
                    <a:lnL>
                      <a:noFill/>
                    </a:lnL>
                    <a:lnR>
                      <a:noFill/>
                    </a:lnR>
                    <a:lnT>
                      <a:noFill/>
                    </a:lnT>
                    <a:lnB>
                      <a:noFill/>
                    </a:lnB>
                  </a:tcPr>
                </a:tc>
              </a:tr>
              <a:tr h="390888">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ctr" fontAlgn="b"/>
                      <a:endParaRPr lang="en-CA" sz="2100" b="0" i="0" u="none" strike="noStrike" dirty="0">
                        <a:solidFill>
                          <a:srgbClr val="FFFFFF"/>
                        </a:solidFill>
                        <a:effectLst/>
                        <a:latin typeface="Calibri"/>
                      </a:endParaRPr>
                    </a:p>
                  </a:txBody>
                  <a:tcPr marL="8154" marR="8154" marT="8154" marB="0" anchor="b">
                    <a:lnL>
                      <a:noFill/>
                    </a:lnL>
                    <a:lnR>
                      <a:noFill/>
                    </a:lnR>
                    <a:lnT>
                      <a:noFill/>
                    </a:lnT>
                    <a:lnB>
                      <a:noFill/>
                    </a:lnB>
                    <a:solidFill>
                      <a:srgbClr val="000000"/>
                    </a:solidFill>
                  </a:tcPr>
                </a:tc>
                <a:tc>
                  <a:txBody>
                    <a:bodyPr/>
                    <a:lstStyle/>
                    <a:p>
                      <a:pPr algn="l" fontAlgn="b"/>
                      <a:endParaRPr lang="en-CA" sz="2100" b="0" i="0" u="none" strike="noStrike">
                        <a:solidFill>
                          <a:srgbClr val="FFFFFF"/>
                        </a:solidFill>
                        <a:effectLst/>
                        <a:latin typeface="Calibri"/>
                      </a:endParaRPr>
                    </a:p>
                  </a:txBody>
                  <a:tcPr marL="8154" marR="8154" marT="8154" marB="0" anchor="b">
                    <a:lnL>
                      <a:noFill/>
                    </a:lnL>
                    <a:lnR>
                      <a:noFill/>
                    </a:lnR>
                    <a:lnT>
                      <a:noFill/>
                    </a:lnT>
                    <a:lnB>
                      <a:noFill/>
                    </a:lnB>
                    <a:solidFill>
                      <a:srgbClr val="000000"/>
                    </a:solidFill>
                  </a:tcPr>
                </a:tc>
                <a:tc gridSpan="2">
                  <a:txBody>
                    <a:bodyPr/>
                    <a:lstStyle/>
                    <a:p>
                      <a:pPr algn="ctr" fontAlgn="b"/>
                      <a:r>
                        <a:rPr lang="en-CA" sz="2100" b="1" i="0" u="none" strike="noStrike" dirty="0" smtClean="0">
                          <a:solidFill>
                            <a:srgbClr val="FFFFFF"/>
                          </a:solidFill>
                          <a:effectLst/>
                          <a:latin typeface="Calibri"/>
                        </a:rPr>
                        <a:t>Diameter</a:t>
                      </a:r>
                      <a:endParaRPr lang="en-CA" sz="2100" b="1" i="0" u="none" strike="noStrike" dirty="0">
                        <a:solidFill>
                          <a:srgbClr val="FFFFFF"/>
                        </a:solidFill>
                        <a:effectLst/>
                        <a:latin typeface="Calibri"/>
                      </a:endParaRPr>
                    </a:p>
                    <a:p>
                      <a:pPr algn="ctr" fontAlgn="b"/>
                      <a:r>
                        <a:rPr lang="en-CA" sz="2100" b="1" i="0" u="none" strike="noStrike" dirty="0" smtClean="0">
                          <a:solidFill>
                            <a:srgbClr val="FFFFFF"/>
                          </a:solidFill>
                          <a:effectLst/>
                          <a:latin typeface="Calibri"/>
                        </a:rPr>
                        <a:t>Group</a:t>
                      </a:r>
                      <a:endParaRPr lang="en-CA" sz="2100" b="1" i="0" u="none" strike="noStrike" dirty="0">
                        <a:solidFill>
                          <a:srgbClr val="FFFFFF"/>
                        </a:solidFill>
                        <a:effectLst/>
                        <a:latin typeface="Calibri"/>
                      </a:endParaRPr>
                    </a:p>
                  </a:txBody>
                  <a:tcPr marL="8154" marR="8154" marT="8154" marB="0" anchor="b">
                    <a:lnL>
                      <a:noFill/>
                    </a:lnL>
                    <a:lnR>
                      <a:noFill/>
                    </a:lnR>
                    <a:lnT>
                      <a:noFill/>
                    </a:lnT>
                    <a:lnB>
                      <a:noFill/>
                    </a:lnB>
                    <a:solidFill>
                      <a:srgbClr val="000000"/>
                    </a:solidFill>
                  </a:tcPr>
                </a:tc>
                <a:tc hMerge="1">
                  <a:txBody>
                    <a:bodyPr/>
                    <a:lstStyle/>
                    <a:p>
                      <a:pPr algn="ctr" fontAlgn="b"/>
                      <a:endParaRPr lang="en-CA" sz="2100" b="1" i="0" u="none" strike="noStrike" dirty="0">
                        <a:solidFill>
                          <a:srgbClr val="FFFFFF"/>
                        </a:solidFill>
                        <a:effectLst/>
                        <a:latin typeface="Calibri"/>
                      </a:endParaRPr>
                    </a:p>
                  </a:txBody>
                  <a:tcPr marL="8154" marR="8154" marT="8154" marB="0" anchor="b">
                    <a:lnL>
                      <a:noFill/>
                    </a:lnL>
                    <a:lnR>
                      <a:noFill/>
                    </a:lnR>
                    <a:lnT>
                      <a:noFill/>
                    </a:lnT>
                    <a:lnB>
                      <a:noFill/>
                    </a:lnB>
                    <a:solidFill>
                      <a:srgbClr val="000000"/>
                    </a:solidFill>
                  </a:tcPr>
                </a:tc>
                <a:tc>
                  <a:txBody>
                    <a:bodyPr/>
                    <a:lstStyle/>
                    <a:p>
                      <a:pPr algn="ctr" fontAlgn="b"/>
                      <a:endParaRPr lang="en-CA" sz="2100" b="0" i="0" u="none" strike="noStrike">
                        <a:solidFill>
                          <a:srgbClr val="FFFFFF"/>
                        </a:solidFill>
                        <a:effectLst/>
                        <a:latin typeface="Calibri"/>
                      </a:endParaRPr>
                    </a:p>
                  </a:txBody>
                  <a:tcPr marL="8154" marR="8154" marT="8154" marB="0" anchor="b">
                    <a:lnL>
                      <a:noFill/>
                    </a:lnL>
                    <a:lnR>
                      <a:noFill/>
                    </a:lnR>
                    <a:lnT>
                      <a:noFill/>
                    </a:lnT>
                    <a:lnB>
                      <a:noFill/>
                    </a:lnB>
                    <a:solidFill>
                      <a:srgbClr val="000000"/>
                    </a:solidFill>
                  </a:tcPr>
                </a:tc>
                <a:tc>
                  <a:txBody>
                    <a:bodyPr/>
                    <a:lstStyle/>
                    <a:p>
                      <a:pPr algn="ctr" fontAlgn="b"/>
                      <a:endParaRPr lang="en-CA" sz="2100" b="0" i="0" u="none" strike="noStrike" dirty="0">
                        <a:solidFill>
                          <a:srgbClr val="000000"/>
                        </a:solidFill>
                        <a:effectLst/>
                        <a:latin typeface="Calibri"/>
                      </a:endParaRPr>
                    </a:p>
                  </a:txBody>
                  <a:tcPr marL="8154" marR="8154" marT="8154" marB="0" anchor="b">
                    <a:lnL>
                      <a:noFill/>
                    </a:lnL>
                    <a:lnR>
                      <a:noFill/>
                    </a:lnR>
                    <a:lnT>
                      <a:noFill/>
                    </a:lnT>
                    <a:lnB>
                      <a:noFill/>
                    </a:lnB>
                  </a:tcPr>
                </a:tc>
              </a:tr>
              <a:tr h="390888">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ctr" fontAlgn="b"/>
                      <a:r>
                        <a:rPr lang="en-CA" sz="2100" b="1" i="0" u="none" strike="noStrike" dirty="0" smtClean="0">
                          <a:solidFill>
                            <a:srgbClr val="FFFFFF"/>
                          </a:solidFill>
                          <a:effectLst/>
                          <a:latin typeface="Calibri"/>
                        </a:rPr>
                        <a:t>Material</a:t>
                      </a:r>
                      <a:endParaRPr lang="en-CA" sz="2100" b="1" i="0" u="none" strike="noStrike" dirty="0">
                        <a:solidFill>
                          <a:srgbClr val="FFFFFF"/>
                        </a:solidFill>
                        <a:effectLst/>
                        <a:latin typeface="Calibri"/>
                      </a:endParaRPr>
                    </a:p>
                  </a:txBody>
                  <a:tcPr marL="8154" marR="8154" marT="8154" marB="0" anchor="b">
                    <a:lnL>
                      <a:noFill/>
                    </a:lnL>
                    <a:lnR>
                      <a:noFill/>
                    </a:lnR>
                    <a:lnT>
                      <a:noFill/>
                    </a:lnT>
                    <a:lnB w="6350" cap="flat" cmpd="sng" algn="ctr">
                      <a:solidFill>
                        <a:srgbClr val="FCD5B4"/>
                      </a:solidFill>
                      <a:prstDash val="solid"/>
                      <a:round/>
                      <a:headEnd type="none" w="med" len="med"/>
                      <a:tailEnd type="none" w="med" len="med"/>
                    </a:lnB>
                    <a:solidFill>
                      <a:srgbClr val="000000"/>
                    </a:solidFill>
                  </a:tcPr>
                </a:tc>
                <a:tc>
                  <a:txBody>
                    <a:bodyPr/>
                    <a:lstStyle/>
                    <a:p>
                      <a:pPr algn="ctr" fontAlgn="b"/>
                      <a:r>
                        <a:rPr lang="en-CA" sz="2100" b="1" i="0" u="none" strike="noStrike" dirty="0">
                          <a:solidFill>
                            <a:srgbClr val="FFFFFF"/>
                          </a:solidFill>
                          <a:effectLst/>
                          <a:latin typeface="Calibri"/>
                        </a:rPr>
                        <a:t>Data</a:t>
                      </a:r>
                    </a:p>
                  </a:txBody>
                  <a:tcPr marL="8154" marR="8154" marT="8154" marB="0" anchor="b">
                    <a:lnL>
                      <a:noFill/>
                    </a:lnL>
                    <a:lnR>
                      <a:noFill/>
                    </a:lnR>
                    <a:lnT>
                      <a:noFill/>
                    </a:lnT>
                    <a:lnB w="6350" cap="flat" cmpd="sng" algn="ctr">
                      <a:solidFill>
                        <a:srgbClr val="FCD5B4"/>
                      </a:solidFill>
                      <a:prstDash val="solid"/>
                      <a:round/>
                      <a:headEnd type="none" w="med" len="med"/>
                      <a:tailEnd type="none" w="med" len="med"/>
                    </a:lnB>
                    <a:solidFill>
                      <a:srgbClr val="000000"/>
                    </a:solidFill>
                  </a:tcPr>
                </a:tc>
                <a:tc>
                  <a:txBody>
                    <a:bodyPr/>
                    <a:lstStyle/>
                    <a:p>
                      <a:pPr algn="ctr" fontAlgn="b"/>
                      <a:r>
                        <a:rPr lang="en-CA" sz="2100" b="1" i="0" u="none" strike="noStrike">
                          <a:solidFill>
                            <a:srgbClr val="FFFFFF"/>
                          </a:solidFill>
                          <a:effectLst/>
                          <a:latin typeface="Calibri"/>
                        </a:rPr>
                        <a:t>100-200</a:t>
                      </a:r>
                    </a:p>
                  </a:txBody>
                  <a:tcPr marL="8154" marR="8154" marT="8154" marB="0" anchor="b">
                    <a:lnL>
                      <a:noFill/>
                    </a:lnL>
                    <a:lnR>
                      <a:noFill/>
                    </a:lnR>
                    <a:lnT>
                      <a:noFill/>
                    </a:lnT>
                    <a:lnB w="6350" cap="flat" cmpd="sng" algn="ctr">
                      <a:solidFill>
                        <a:srgbClr val="FCD5B4"/>
                      </a:solidFill>
                      <a:prstDash val="solid"/>
                      <a:round/>
                      <a:headEnd type="none" w="med" len="med"/>
                      <a:tailEnd type="none" w="med" len="med"/>
                    </a:lnB>
                    <a:solidFill>
                      <a:srgbClr val="000000"/>
                    </a:solidFill>
                  </a:tcPr>
                </a:tc>
                <a:tc>
                  <a:txBody>
                    <a:bodyPr/>
                    <a:lstStyle/>
                    <a:p>
                      <a:pPr algn="ctr" fontAlgn="b"/>
                      <a:r>
                        <a:rPr lang="en-CA" sz="2100" b="1" i="0" u="none" strike="noStrike" dirty="0">
                          <a:solidFill>
                            <a:srgbClr val="FFFFFF"/>
                          </a:solidFill>
                          <a:effectLst/>
                          <a:latin typeface="Calibri"/>
                        </a:rPr>
                        <a:t>250-400</a:t>
                      </a:r>
                    </a:p>
                  </a:txBody>
                  <a:tcPr marL="8154" marR="8154" marT="8154" marB="0" anchor="b">
                    <a:lnL>
                      <a:noFill/>
                    </a:lnL>
                    <a:lnR>
                      <a:noFill/>
                    </a:lnR>
                    <a:lnT>
                      <a:noFill/>
                    </a:lnT>
                    <a:lnB w="6350" cap="flat" cmpd="sng" algn="ctr">
                      <a:solidFill>
                        <a:srgbClr val="FCD5B4"/>
                      </a:solidFill>
                      <a:prstDash val="solid"/>
                      <a:round/>
                      <a:headEnd type="none" w="med" len="med"/>
                      <a:tailEnd type="none" w="med" len="med"/>
                    </a:lnB>
                    <a:solidFill>
                      <a:srgbClr val="000000"/>
                    </a:solidFill>
                  </a:tcPr>
                </a:tc>
                <a:tc>
                  <a:txBody>
                    <a:bodyPr/>
                    <a:lstStyle/>
                    <a:p>
                      <a:pPr algn="ctr" fontAlgn="b"/>
                      <a:r>
                        <a:rPr lang="en-CA" sz="2100" b="1" i="0" u="none" strike="noStrike" dirty="0" smtClean="0">
                          <a:solidFill>
                            <a:srgbClr val="FFFFFF"/>
                          </a:solidFill>
                          <a:effectLst/>
                          <a:latin typeface="Calibri"/>
                        </a:rPr>
                        <a:t>Total</a:t>
                      </a:r>
                      <a:endParaRPr lang="en-CA" sz="2100" b="1" i="0" u="none" strike="noStrike" dirty="0">
                        <a:solidFill>
                          <a:srgbClr val="FFFFFF"/>
                        </a:solidFill>
                        <a:effectLst/>
                        <a:latin typeface="Calibri"/>
                      </a:endParaRPr>
                    </a:p>
                  </a:txBody>
                  <a:tcPr marL="8154" marR="8154" marT="8154" marB="0" anchor="b">
                    <a:lnL>
                      <a:noFill/>
                    </a:lnL>
                    <a:lnR>
                      <a:noFill/>
                    </a:lnR>
                    <a:lnT>
                      <a:noFill/>
                    </a:lnT>
                    <a:lnB w="6350" cap="flat" cmpd="sng" algn="ctr">
                      <a:solidFill>
                        <a:srgbClr val="FCD5B4"/>
                      </a:solidFill>
                      <a:prstDash val="solid"/>
                      <a:round/>
                      <a:headEnd type="none" w="med" len="med"/>
                      <a:tailEnd type="none" w="med" len="med"/>
                    </a:lnB>
                    <a:solidFill>
                      <a:srgbClr val="000000"/>
                    </a:solidFill>
                  </a:tcPr>
                </a:tc>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r>
              <a:tr h="390888">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w="6350" cap="flat" cmpd="sng" algn="ctr">
                      <a:solidFill>
                        <a:srgbClr val="FCD5B4"/>
                      </a:solidFill>
                      <a:prstDash val="solid"/>
                      <a:round/>
                      <a:headEnd type="none" w="med" len="med"/>
                      <a:tailEnd type="none" w="med" len="med"/>
                    </a:lnR>
                    <a:lnT>
                      <a:noFill/>
                    </a:lnT>
                    <a:lnB>
                      <a:noFill/>
                    </a:lnB>
                  </a:tcPr>
                </a:tc>
                <a:tc>
                  <a:txBody>
                    <a:bodyPr/>
                    <a:lstStyle/>
                    <a:p>
                      <a:pPr algn="ctr" fontAlgn="b"/>
                      <a:r>
                        <a:rPr lang="en-CA" sz="2100" b="1" i="0" u="none" strike="noStrike">
                          <a:solidFill>
                            <a:srgbClr val="000000"/>
                          </a:solidFill>
                          <a:effectLst/>
                          <a:latin typeface="Calibri"/>
                        </a:rPr>
                        <a:t>DI</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DAEEF3"/>
                    </a:solidFill>
                  </a:tcPr>
                </a:tc>
                <a:tc>
                  <a:txBody>
                    <a:bodyPr/>
                    <a:lstStyle/>
                    <a:p>
                      <a:pPr algn="l" fontAlgn="b"/>
                      <a:r>
                        <a:rPr lang="en-CA" sz="2100" b="0" i="0" u="none" strike="noStrike">
                          <a:solidFill>
                            <a:srgbClr val="000000"/>
                          </a:solidFill>
                          <a:effectLst/>
                          <a:latin typeface="Calibri"/>
                        </a:rPr>
                        <a:t>% Breaks</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DAEEF3"/>
                    </a:solidFill>
                  </a:tcPr>
                </a:tc>
                <a:tc>
                  <a:txBody>
                    <a:bodyPr/>
                    <a:lstStyle/>
                    <a:p>
                      <a:pPr algn="ctr" fontAlgn="b"/>
                      <a:r>
                        <a:rPr lang="en-CA" sz="2100" b="0" i="0" u="none" strike="noStrike">
                          <a:solidFill>
                            <a:srgbClr val="000000"/>
                          </a:solidFill>
                          <a:effectLst/>
                          <a:latin typeface="Calibri"/>
                        </a:rPr>
                        <a:t>17%</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DAEEF3"/>
                    </a:solidFill>
                  </a:tcPr>
                </a:tc>
                <a:tc>
                  <a:txBody>
                    <a:bodyPr/>
                    <a:lstStyle/>
                    <a:p>
                      <a:pPr algn="ctr" fontAlgn="b"/>
                      <a:r>
                        <a:rPr lang="en-CA" sz="2100" b="0" i="0" u="none" strike="noStrike">
                          <a:solidFill>
                            <a:srgbClr val="000000"/>
                          </a:solidFill>
                          <a:effectLst/>
                          <a:latin typeface="Calibri"/>
                        </a:rPr>
                        <a:t>12%</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DAEEF3"/>
                    </a:solidFill>
                  </a:tcPr>
                </a:tc>
                <a:tc>
                  <a:txBody>
                    <a:bodyPr/>
                    <a:lstStyle/>
                    <a:p>
                      <a:pPr algn="ctr" fontAlgn="b"/>
                      <a:r>
                        <a:rPr lang="en-CA" sz="2100" b="0" i="0" u="none" strike="noStrike">
                          <a:solidFill>
                            <a:srgbClr val="000000"/>
                          </a:solidFill>
                          <a:effectLst/>
                          <a:latin typeface="Calibri"/>
                        </a:rPr>
                        <a:t>29%</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DAEEF3"/>
                    </a:solidFill>
                  </a:tcPr>
                </a:tc>
                <a:tc>
                  <a:txBody>
                    <a:bodyPr/>
                    <a:lstStyle/>
                    <a:p>
                      <a:pPr algn="ctr" fontAlgn="b"/>
                      <a:endParaRPr lang="en-CA" sz="2100" b="0" i="0" u="none" strike="noStrike">
                        <a:solidFill>
                          <a:srgbClr val="000000"/>
                        </a:solidFill>
                        <a:effectLst/>
                        <a:latin typeface="Calibri"/>
                      </a:endParaRPr>
                    </a:p>
                  </a:txBody>
                  <a:tcPr marL="8154" marR="8154" marT="8154" marB="0" anchor="b">
                    <a:lnL w="6350" cap="flat" cmpd="sng" algn="ctr">
                      <a:solidFill>
                        <a:srgbClr val="FCD5B4"/>
                      </a:solidFill>
                      <a:prstDash val="solid"/>
                      <a:round/>
                      <a:headEnd type="none" w="med" len="med"/>
                      <a:tailEnd type="none" w="med" len="med"/>
                    </a:lnL>
                    <a:lnR>
                      <a:noFill/>
                    </a:lnR>
                    <a:lnT>
                      <a:noFill/>
                    </a:lnT>
                    <a:lnB>
                      <a:noFill/>
                    </a:lnB>
                  </a:tcPr>
                </a:tc>
              </a:tr>
              <a:tr h="390888">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w="6350" cap="flat" cmpd="sng" algn="ctr">
                      <a:solidFill>
                        <a:srgbClr val="FCD5B4"/>
                      </a:solidFill>
                      <a:prstDash val="solid"/>
                      <a:round/>
                      <a:headEnd type="none" w="med" len="med"/>
                      <a:tailEnd type="none" w="med" len="med"/>
                    </a:lnR>
                    <a:lnT>
                      <a:noFill/>
                    </a:lnT>
                    <a:lnB>
                      <a:noFill/>
                    </a:lnB>
                  </a:tcPr>
                </a:tc>
                <a:tc>
                  <a:txBody>
                    <a:bodyPr/>
                    <a:lstStyle/>
                    <a:p>
                      <a:pPr algn="ctr" fontAlgn="b"/>
                      <a:r>
                        <a:rPr lang="en-CA" sz="2100" b="1" i="0" u="none" strike="noStrike">
                          <a:solidFill>
                            <a:srgbClr val="000000"/>
                          </a:solidFill>
                          <a:effectLst/>
                          <a:latin typeface="Calibri"/>
                        </a:rPr>
                        <a:t> </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DAEEF3"/>
                    </a:solidFill>
                  </a:tcPr>
                </a:tc>
                <a:tc>
                  <a:txBody>
                    <a:bodyPr/>
                    <a:lstStyle/>
                    <a:p>
                      <a:pPr algn="l" fontAlgn="b"/>
                      <a:r>
                        <a:rPr lang="en-CA" sz="2100" b="0" i="0" u="none" strike="noStrike">
                          <a:solidFill>
                            <a:srgbClr val="000000"/>
                          </a:solidFill>
                          <a:effectLst/>
                          <a:latin typeface="Calibri"/>
                        </a:rPr>
                        <a:t>% Length</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DAEEF3"/>
                    </a:solidFill>
                  </a:tcPr>
                </a:tc>
                <a:tc>
                  <a:txBody>
                    <a:bodyPr/>
                    <a:lstStyle/>
                    <a:p>
                      <a:pPr algn="ctr" fontAlgn="b"/>
                      <a:r>
                        <a:rPr lang="en-CA" sz="2100" b="0" i="0" u="none" strike="noStrike">
                          <a:solidFill>
                            <a:srgbClr val="000000"/>
                          </a:solidFill>
                          <a:effectLst/>
                          <a:latin typeface="Calibri"/>
                        </a:rPr>
                        <a:t>21%</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DAEEF3"/>
                    </a:solidFill>
                  </a:tcPr>
                </a:tc>
                <a:tc>
                  <a:txBody>
                    <a:bodyPr/>
                    <a:lstStyle/>
                    <a:p>
                      <a:pPr algn="ctr" fontAlgn="b"/>
                      <a:r>
                        <a:rPr lang="en-CA" sz="2100" b="0" i="0" u="none" strike="noStrike">
                          <a:solidFill>
                            <a:srgbClr val="000000"/>
                          </a:solidFill>
                          <a:effectLst/>
                          <a:latin typeface="Calibri"/>
                        </a:rPr>
                        <a:t>15%</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DAEEF3"/>
                    </a:solidFill>
                  </a:tcPr>
                </a:tc>
                <a:tc>
                  <a:txBody>
                    <a:bodyPr/>
                    <a:lstStyle/>
                    <a:p>
                      <a:pPr algn="ctr" fontAlgn="b"/>
                      <a:r>
                        <a:rPr lang="en-CA" sz="2100" b="0" i="0" u="none" strike="noStrike">
                          <a:solidFill>
                            <a:srgbClr val="000000"/>
                          </a:solidFill>
                          <a:effectLst/>
                          <a:latin typeface="Calibri"/>
                        </a:rPr>
                        <a:t>37%</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DAEEF3"/>
                    </a:solidFill>
                  </a:tcPr>
                </a:tc>
                <a:tc>
                  <a:txBody>
                    <a:bodyPr/>
                    <a:lstStyle/>
                    <a:p>
                      <a:pPr algn="ctr" fontAlgn="b"/>
                      <a:endParaRPr lang="en-CA" sz="2100" b="0" i="0" u="none" strike="noStrike">
                        <a:solidFill>
                          <a:srgbClr val="000000"/>
                        </a:solidFill>
                        <a:effectLst/>
                        <a:latin typeface="Calibri"/>
                      </a:endParaRPr>
                    </a:p>
                  </a:txBody>
                  <a:tcPr marL="8154" marR="8154" marT="8154" marB="0" anchor="b">
                    <a:lnL w="6350" cap="flat" cmpd="sng" algn="ctr">
                      <a:solidFill>
                        <a:srgbClr val="FCD5B4"/>
                      </a:solidFill>
                      <a:prstDash val="solid"/>
                      <a:round/>
                      <a:headEnd type="none" w="med" len="med"/>
                      <a:tailEnd type="none" w="med" len="med"/>
                    </a:lnL>
                    <a:lnR>
                      <a:noFill/>
                    </a:lnR>
                    <a:lnT>
                      <a:noFill/>
                    </a:lnT>
                    <a:lnB>
                      <a:noFill/>
                    </a:lnB>
                  </a:tcPr>
                </a:tc>
              </a:tr>
              <a:tr h="390888">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w="6350" cap="flat" cmpd="sng" algn="ctr">
                      <a:solidFill>
                        <a:srgbClr val="FCD5B4"/>
                      </a:solidFill>
                      <a:prstDash val="solid"/>
                      <a:round/>
                      <a:headEnd type="none" w="med" len="med"/>
                      <a:tailEnd type="none" w="med" len="med"/>
                    </a:lnR>
                    <a:lnT>
                      <a:noFill/>
                    </a:lnT>
                    <a:lnB>
                      <a:noFill/>
                    </a:lnB>
                  </a:tcPr>
                </a:tc>
                <a:tc>
                  <a:txBody>
                    <a:bodyPr/>
                    <a:lstStyle/>
                    <a:p>
                      <a:pPr algn="ctr" fontAlgn="b"/>
                      <a:r>
                        <a:rPr lang="en-CA" sz="2100" b="1" i="0" u="none" strike="noStrike">
                          <a:solidFill>
                            <a:srgbClr val="FFFFFF"/>
                          </a:solidFill>
                          <a:effectLst/>
                          <a:latin typeface="Calibri"/>
                        </a:rPr>
                        <a:t>PIT</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366092"/>
                    </a:solidFill>
                  </a:tcPr>
                </a:tc>
                <a:tc>
                  <a:txBody>
                    <a:bodyPr/>
                    <a:lstStyle/>
                    <a:p>
                      <a:pPr algn="l" fontAlgn="b"/>
                      <a:r>
                        <a:rPr lang="en-CA" sz="2100" b="0" i="0" u="none" strike="noStrike">
                          <a:solidFill>
                            <a:srgbClr val="FFFFFF"/>
                          </a:solidFill>
                          <a:effectLst/>
                          <a:latin typeface="Calibri"/>
                        </a:rPr>
                        <a:t>% Breaks</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366092"/>
                    </a:solidFill>
                  </a:tcPr>
                </a:tc>
                <a:tc>
                  <a:txBody>
                    <a:bodyPr/>
                    <a:lstStyle/>
                    <a:p>
                      <a:pPr algn="ctr" fontAlgn="b"/>
                      <a:r>
                        <a:rPr lang="en-CA" sz="2100" b="0" i="0" u="none" strike="noStrike">
                          <a:solidFill>
                            <a:srgbClr val="FFFFFF"/>
                          </a:solidFill>
                          <a:effectLst/>
                          <a:latin typeface="Calibri"/>
                        </a:rPr>
                        <a:t>25%</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366092"/>
                    </a:solidFill>
                  </a:tcPr>
                </a:tc>
                <a:tc>
                  <a:txBody>
                    <a:bodyPr/>
                    <a:lstStyle/>
                    <a:p>
                      <a:pPr algn="ctr" fontAlgn="b"/>
                      <a:r>
                        <a:rPr lang="en-CA" sz="2100" b="0" i="0" u="none" strike="noStrike">
                          <a:solidFill>
                            <a:srgbClr val="FFFFFF"/>
                          </a:solidFill>
                          <a:effectLst/>
                          <a:latin typeface="Calibri"/>
                        </a:rPr>
                        <a:t>4%</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366092"/>
                    </a:solidFill>
                  </a:tcPr>
                </a:tc>
                <a:tc>
                  <a:txBody>
                    <a:bodyPr/>
                    <a:lstStyle/>
                    <a:p>
                      <a:pPr algn="ctr" fontAlgn="b"/>
                      <a:r>
                        <a:rPr lang="en-CA" sz="2100" b="0" i="0" u="none" strike="noStrike">
                          <a:solidFill>
                            <a:srgbClr val="FFFFFF"/>
                          </a:solidFill>
                          <a:effectLst/>
                          <a:latin typeface="Calibri"/>
                        </a:rPr>
                        <a:t>29%</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366092"/>
                    </a:solidFill>
                  </a:tcPr>
                </a:tc>
                <a:tc>
                  <a:txBody>
                    <a:bodyPr/>
                    <a:lstStyle/>
                    <a:p>
                      <a:pPr algn="ctr" fontAlgn="b"/>
                      <a:endParaRPr lang="en-CA" sz="2100" b="0" i="0" u="none" strike="noStrike">
                        <a:solidFill>
                          <a:srgbClr val="000000"/>
                        </a:solidFill>
                        <a:effectLst/>
                        <a:latin typeface="Calibri"/>
                      </a:endParaRPr>
                    </a:p>
                  </a:txBody>
                  <a:tcPr marL="8154" marR="8154" marT="8154" marB="0" anchor="b">
                    <a:lnL w="6350" cap="flat" cmpd="sng" algn="ctr">
                      <a:solidFill>
                        <a:srgbClr val="FCD5B4"/>
                      </a:solidFill>
                      <a:prstDash val="solid"/>
                      <a:round/>
                      <a:headEnd type="none" w="med" len="med"/>
                      <a:tailEnd type="none" w="med" len="med"/>
                    </a:lnL>
                    <a:lnR>
                      <a:noFill/>
                    </a:lnR>
                    <a:lnT>
                      <a:noFill/>
                    </a:lnT>
                    <a:lnB>
                      <a:noFill/>
                    </a:lnB>
                  </a:tcPr>
                </a:tc>
              </a:tr>
              <a:tr h="390888">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w="6350" cap="flat" cmpd="sng" algn="ctr">
                      <a:solidFill>
                        <a:srgbClr val="FCD5B4"/>
                      </a:solidFill>
                      <a:prstDash val="solid"/>
                      <a:round/>
                      <a:headEnd type="none" w="med" len="med"/>
                      <a:tailEnd type="none" w="med" len="med"/>
                    </a:lnR>
                    <a:lnT>
                      <a:noFill/>
                    </a:lnT>
                    <a:lnB>
                      <a:noFill/>
                    </a:lnB>
                  </a:tcPr>
                </a:tc>
                <a:tc>
                  <a:txBody>
                    <a:bodyPr/>
                    <a:lstStyle/>
                    <a:p>
                      <a:pPr algn="ctr" fontAlgn="b"/>
                      <a:r>
                        <a:rPr lang="en-CA" sz="2100" b="1" i="0" u="none" strike="noStrike">
                          <a:solidFill>
                            <a:srgbClr val="FFFFFF"/>
                          </a:solidFill>
                          <a:effectLst/>
                          <a:latin typeface="Calibri"/>
                        </a:rPr>
                        <a:t> </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366092"/>
                    </a:solidFill>
                  </a:tcPr>
                </a:tc>
                <a:tc>
                  <a:txBody>
                    <a:bodyPr/>
                    <a:lstStyle/>
                    <a:p>
                      <a:pPr algn="l" fontAlgn="b"/>
                      <a:r>
                        <a:rPr lang="en-CA" sz="2100" b="0" i="0" u="none" strike="noStrike">
                          <a:solidFill>
                            <a:srgbClr val="FFFFFF"/>
                          </a:solidFill>
                          <a:effectLst/>
                          <a:latin typeface="Calibri"/>
                        </a:rPr>
                        <a:t>% Length</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366092"/>
                    </a:solidFill>
                  </a:tcPr>
                </a:tc>
                <a:tc>
                  <a:txBody>
                    <a:bodyPr/>
                    <a:lstStyle/>
                    <a:p>
                      <a:pPr algn="ctr" fontAlgn="b"/>
                      <a:r>
                        <a:rPr lang="en-CA" sz="2100" b="0" i="0" u="none" strike="noStrike">
                          <a:solidFill>
                            <a:srgbClr val="FFFFFF"/>
                          </a:solidFill>
                          <a:effectLst/>
                          <a:latin typeface="Calibri"/>
                        </a:rPr>
                        <a:t>22%</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366092"/>
                    </a:solidFill>
                  </a:tcPr>
                </a:tc>
                <a:tc>
                  <a:txBody>
                    <a:bodyPr/>
                    <a:lstStyle/>
                    <a:p>
                      <a:pPr algn="ctr" fontAlgn="b"/>
                      <a:r>
                        <a:rPr lang="en-CA" sz="2100" b="0" i="0" u="none" strike="noStrike">
                          <a:solidFill>
                            <a:srgbClr val="FFFFFF"/>
                          </a:solidFill>
                          <a:effectLst/>
                          <a:latin typeface="Calibri"/>
                        </a:rPr>
                        <a:t>7%</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366092"/>
                    </a:solidFill>
                  </a:tcPr>
                </a:tc>
                <a:tc>
                  <a:txBody>
                    <a:bodyPr/>
                    <a:lstStyle/>
                    <a:p>
                      <a:pPr algn="ctr" fontAlgn="b"/>
                      <a:r>
                        <a:rPr lang="en-CA" sz="2100" b="0" i="0" u="none" strike="noStrike">
                          <a:solidFill>
                            <a:srgbClr val="FFFFFF"/>
                          </a:solidFill>
                          <a:effectLst/>
                          <a:latin typeface="Calibri"/>
                        </a:rPr>
                        <a:t>29%</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366092"/>
                    </a:solidFill>
                  </a:tcPr>
                </a:tc>
                <a:tc>
                  <a:txBody>
                    <a:bodyPr/>
                    <a:lstStyle/>
                    <a:p>
                      <a:pPr algn="ctr" fontAlgn="b"/>
                      <a:endParaRPr lang="en-CA" sz="2100" b="0" i="0" u="none" strike="noStrike">
                        <a:solidFill>
                          <a:srgbClr val="000000"/>
                        </a:solidFill>
                        <a:effectLst/>
                        <a:latin typeface="Calibri"/>
                      </a:endParaRPr>
                    </a:p>
                  </a:txBody>
                  <a:tcPr marL="8154" marR="8154" marT="8154" marB="0" anchor="b">
                    <a:lnL w="6350" cap="flat" cmpd="sng" algn="ctr">
                      <a:solidFill>
                        <a:srgbClr val="FCD5B4"/>
                      </a:solidFill>
                      <a:prstDash val="solid"/>
                      <a:round/>
                      <a:headEnd type="none" w="med" len="med"/>
                      <a:tailEnd type="none" w="med" len="med"/>
                    </a:lnL>
                    <a:lnR>
                      <a:noFill/>
                    </a:lnR>
                    <a:lnT>
                      <a:noFill/>
                    </a:lnT>
                    <a:lnB>
                      <a:noFill/>
                    </a:lnB>
                  </a:tcPr>
                </a:tc>
              </a:tr>
              <a:tr h="390888">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w="6350" cap="flat" cmpd="sng" algn="ctr">
                      <a:solidFill>
                        <a:srgbClr val="FCD5B4"/>
                      </a:solidFill>
                      <a:prstDash val="solid"/>
                      <a:round/>
                      <a:headEnd type="none" w="med" len="med"/>
                      <a:tailEnd type="none" w="med" len="med"/>
                    </a:lnR>
                    <a:lnT>
                      <a:noFill/>
                    </a:lnT>
                    <a:lnB>
                      <a:noFill/>
                    </a:lnB>
                  </a:tcPr>
                </a:tc>
                <a:tc>
                  <a:txBody>
                    <a:bodyPr/>
                    <a:lstStyle/>
                    <a:p>
                      <a:pPr algn="ctr" fontAlgn="b"/>
                      <a:r>
                        <a:rPr lang="en-CA" sz="2100" b="1" i="0" u="none" strike="noStrike">
                          <a:solidFill>
                            <a:srgbClr val="000000"/>
                          </a:solidFill>
                          <a:effectLst/>
                          <a:latin typeface="Calibri"/>
                        </a:rPr>
                        <a:t>SPUN</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8DB4E2"/>
                    </a:solidFill>
                  </a:tcPr>
                </a:tc>
                <a:tc>
                  <a:txBody>
                    <a:bodyPr/>
                    <a:lstStyle/>
                    <a:p>
                      <a:pPr algn="l" fontAlgn="b"/>
                      <a:r>
                        <a:rPr lang="en-CA" sz="2100" b="0" i="0" u="none" strike="noStrike">
                          <a:solidFill>
                            <a:srgbClr val="000000"/>
                          </a:solidFill>
                          <a:effectLst/>
                          <a:latin typeface="Calibri"/>
                        </a:rPr>
                        <a:t>% Breaks</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8DB4E2"/>
                    </a:solidFill>
                  </a:tcPr>
                </a:tc>
                <a:tc>
                  <a:txBody>
                    <a:bodyPr/>
                    <a:lstStyle/>
                    <a:p>
                      <a:pPr algn="ctr" fontAlgn="b"/>
                      <a:r>
                        <a:rPr lang="en-CA" sz="2100" b="0" i="0" u="none" strike="noStrike">
                          <a:solidFill>
                            <a:srgbClr val="000000"/>
                          </a:solidFill>
                          <a:effectLst/>
                          <a:latin typeface="Calibri"/>
                        </a:rPr>
                        <a:t>34%</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8DB4E2"/>
                    </a:solidFill>
                  </a:tcPr>
                </a:tc>
                <a:tc>
                  <a:txBody>
                    <a:bodyPr/>
                    <a:lstStyle/>
                    <a:p>
                      <a:pPr algn="ctr" fontAlgn="b"/>
                      <a:r>
                        <a:rPr lang="en-CA" sz="2100" b="0" i="0" u="none" strike="noStrike">
                          <a:solidFill>
                            <a:srgbClr val="000000"/>
                          </a:solidFill>
                          <a:effectLst/>
                          <a:latin typeface="Calibri"/>
                        </a:rPr>
                        <a:t>8%</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8DB4E2"/>
                    </a:solidFill>
                  </a:tcPr>
                </a:tc>
                <a:tc>
                  <a:txBody>
                    <a:bodyPr/>
                    <a:lstStyle/>
                    <a:p>
                      <a:pPr algn="ctr" fontAlgn="b"/>
                      <a:r>
                        <a:rPr lang="en-CA" sz="2100" b="0" i="0" u="none" strike="noStrike">
                          <a:solidFill>
                            <a:srgbClr val="000000"/>
                          </a:solidFill>
                          <a:effectLst/>
                          <a:latin typeface="Calibri"/>
                        </a:rPr>
                        <a:t>42%</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8DB4E2"/>
                    </a:solidFill>
                  </a:tcPr>
                </a:tc>
                <a:tc>
                  <a:txBody>
                    <a:bodyPr/>
                    <a:lstStyle/>
                    <a:p>
                      <a:pPr algn="ctr" fontAlgn="b"/>
                      <a:endParaRPr lang="en-CA" sz="2100" b="0" i="0" u="none" strike="noStrike">
                        <a:solidFill>
                          <a:srgbClr val="000000"/>
                        </a:solidFill>
                        <a:effectLst/>
                        <a:latin typeface="Calibri"/>
                      </a:endParaRPr>
                    </a:p>
                  </a:txBody>
                  <a:tcPr marL="8154" marR="8154" marT="8154" marB="0" anchor="b">
                    <a:lnL w="6350" cap="flat" cmpd="sng" algn="ctr">
                      <a:solidFill>
                        <a:srgbClr val="FCD5B4"/>
                      </a:solidFill>
                      <a:prstDash val="solid"/>
                      <a:round/>
                      <a:headEnd type="none" w="med" len="med"/>
                      <a:tailEnd type="none" w="med" len="med"/>
                    </a:lnL>
                    <a:lnR>
                      <a:noFill/>
                    </a:lnR>
                    <a:lnT>
                      <a:noFill/>
                    </a:lnT>
                    <a:lnB>
                      <a:noFill/>
                    </a:lnB>
                  </a:tcPr>
                </a:tc>
              </a:tr>
              <a:tr h="390888">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w="6350" cap="flat" cmpd="sng" algn="ctr">
                      <a:solidFill>
                        <a:srgbClr val="FCD5B4"/>
                      </a:solidFill>
                      <a:prstDash val="solid"/>
                      <a:round/>
                      <a:headEnd type="none" w="med" len="med"/>
                      <a:tailEnd type="none" w="med" len="med"/>
                    </a:lnR>
                    <a:lnT>
                      <a:noFill/>
                    </a:lnT>
                    <a:lnB>
                      <a:noFill/>
                    </a:lnB>
                  </a:tcPr>
                </a:tc>
                <a:tc>
                  <a:txBody>
                    <a:bodyPr/>
                    <a:lstStyle/>
                    <a:p>
                      <a:pPr algn="ctr" fontAlgn="b"/>
                      <a:r>
                        <a:rPr lang="en-CA" sz="2100" b="1" i="0" u="none" strike="noStrike">
                          <a:solidFill>
                            <a:srgbClr val="000000"/>
                          </a:solidFill>
                          <a:effectLst/>
                          <a:latin typeface="Calibri"/>
                        </a:rPr>
                        <a:t> </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8DB4E2"/>
                    </a:solidFill>
                  </a:tcPr>
                </a:tc>
                <a:tc>
                  <a:txBody>
                    <a:bodyPr/>
                    <a:lstStyle/>
                    <a:p>
                      <a:pPr algn="l" fontAlgn="b"/>
                      <a:r>
                        <a:rPr lang="en-CA" sz="2100" b="0" i="0" u="none" strike="noStrike">
                          <a:solidFill>
                            <a:srgbClr val="000000"/>
                          </a:solidFill>
                          <a:effectLst/>
                          <a:latin typeface="Calibri"/>
                        </a:rPr>
                        <a:t>% Length</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8DB4E2"/>
                    </a:solidFill>
                  </a:tcPr>
                </a:tc>
                <a:tc>
                  <a:txBody>
                    <a:bodyPr/>
                    <a:lstStyle/>
                    <a:p>
                      <a:pPr algn="ctr" fontAlgn="b"/>
                      <a:r>
                        <a:rPr lang="en-CA" sz="2100" b="0" i="0" u="none" strike="noStrike">
                          <a:solidFill>
                            <a:srgbClr val="000000"/>
                          </a:solidFill>
                          <a:effectLst/>
                          <a:latin typeface="Calibri"/>
                        </a:rPr>
                        <a:t>26%</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8DB4E2"/>
                    </a:solidFill>
                  </a:tcPr>
                </a:tc>
                <a:tc>
                  <a:txBody>
                    <a:bodyPr/>
                    <a:lstStyle/>
                    <a:p>
                      <a:pPr algn="ctr" fontAlgn="b"/>
                      <a:r>
                        <a:rPr lang="en-CA" sz="2100" b="0" i="0" u="none" strike="noStrike">
                          <a:solidFill>
                            <a:srgbClr val="000000"/>
                          </a:solidFill>
                          <a:effectLst/>
                          <a:latin typeface="Calibri"/>
                        </a:rPr>
                        <a:t>9%</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8DB4E2"/>
                    </a:solidFill>
                  </a:tcPr>
                </a:tc>
                <a:tc>
                  <a:txBody>
                    <a:bodyPr/>
                    <a:lstStyle/>
                    <a:p>
                      <a:pPr algn="ctr" fontAlgn="b"/>
                      <a:r>
                        <a:rPr lang="en-CA" sz="2100" b="0" i="0" u="none" strike="noStrike">
                          <a:solidFill>
                            <a:srgbClr val="000000"/>
                          </a:solidFill>
                          <a:effectLst/>
                          <a:latin typeface="Calibri"/>
                        </a:rPr>
                        <a:t>35%</a:t>
                      </a:r>
                    </a:p>
                  </a:txBody>
                  <a:tcPr marL="8154" marR="8154" marT="8154" marB="0" anchor="b">
                    <a:lnL w="6350" cap="flat" cmpd="sng" algn="ctr">
                      <a:solidFill>
                        <a:srgbClr val="FCD5B4"/>
                      </a:solidFill>
                      <a:prstDash val="solid"/>
                      <a:round/>
                      <a:headEnd type="none" w="med" len="med"/>
                      <a:tailEnd type="none" w="med" len="med"/>
                    </a:lnL>
                    <a:lnR w="6350" cap="flat" cmpd="sng" algn="ctr">
                      <a:solidFill>
                        <a:srgbClr val="FCD5B4"/>
                      </a:solidFill>
                      <a:prstDash val="solid"/>
                      <a:round/>
                      <a:headEnd type="none" w="med" len="med"/>
                      <a:tailEnd type="none" w="med" len="med"/>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8DB4E2"/>
                    </a:solidFill>
                  </a:tcPr>
                </a:tc>
                <a:tc>
                  <a:txBody>
                    <a:bodyPr/>
                    <a:lstStyle/>
                    <a:p>
                      <a:pPr algn="ctr" fontAlgn="b"/>
                      <a:endParaRPr lang="en-CA" sz="2100" b="0" i="0" u="none" strike="noStrike">
                        <a:solidFill>
                          <a:srgbClr val="000000"/>
                        </a:solidFill>
                        <a:effectLst/>
                        <a:latin typeface="Calibri"/>
                      </a:endParaRPr>
                    </a:p>
                  </a:txBody>
                  <a:tcPr marL="8154" marR="8154" marT="8154" marB="0" anchor="b">
                    <a:lnL w="6350" cap="flat" cmpd="sng" algn="ctr">
                      <a:solidFill>
                        <a:srgbClr val="FCD5B4"/>
                      </a:solidFill>
                      <a:prstDash val="solid"/>
                      <a:round/>
                      <a:headEnd type="none" w="med" len="med"/>
                      <a:tailEnd type="none" w="med" len="med"/>
                    </a:lnL>
                    <a:lnR>
                      <a:noFill/>
                    </a:lnR>
                    <a:lnT>
                      <a:noFill/>
                    </a:lnT>
                    <a:lnB>
                      <a:noFill/>
                    </a:lnB>
                  </a:tcPr>
                </a:tc>
              </a:tr>
              <a:tr h="390888">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ctr" fontAlgn="b"/>
                      <a:r>
                        <a:rPr lang="en-CA" sz="2100" b="0" i="0" u="none" strike="noStrike">
                          <a:solidFill>
                            <a:srgbClr val="FFFFFF"/>
                          </a:solidFill>
                          <a:effectLst/>
                          <a:latin typeface="Calibri"/>
                        </a:rPr>
                        <a:t>Total % Breaks</a:t>
                      </a:r>
                    </a:p>
                  </a:txBody>
                  <a:tcPr marL="8154" marR="8154" marT="8154" marB="0" anchor="b">
                    <a:lnL>
                      <a:noFill/>
                    </a:lnL>
                    <a:lnR>
                      <a:noFill/>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000000"/>
                    </a:solidFill>
                  </a:tcPr>
                </a:tc>
                <a:tc>
                  <a:txBody>
                    <a:bodyPr/>
                    <a:lstStyle/>
                    <a:p>
                      <a:pPr algn="l" fontAlgn="b"/>
                      <a:endParaRPr lang="en-CA" sz="2100" b="0" i="0" u="none" strike="noStrike">
                        <a:solidFill>
                          <a:srgbClr val="FFFFFF"/>
                        </a:solidFill>
                        <a:effectLst/>
                        <a:latin typeface="Calibri"/>
                      </a:endParaRPr>
                    </a:p>
                  </a:txBody>
                  <a:tcPr marL="8154" marR="8154" marT="8154" marB="0" anchor="b">
                    <a:lnL>
                      <a:noFill/>
                    </a:lnL>
                    <a:lnR>
                      <a:noFill/>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000000"/>
                    </a:solidFill>
                  </a:tcPr>
                </a:tc>
                <a:tc>
                  <a:txBody>
                    <a:bodyPr/>
                    <a:lstStyle/>
                    <a:p>
                      <a:pPr algn="ctr" fontAlgn="b"/>
                      <a:r>
                        <a:rPr lang="en-CA" sz="2100" b="0" i="0" u="none" strike="noStrike">
                          <a:solidFill>
                            <a:srgbClr val="FFFFFF"/>
                          </a:solidFill>
                          <a:effectLst/>
                          <a:latin typeface="Calibri"/>
                        </a:rPr>
                        <a:t>76%</a:t>
                      </a:r>
                    </a:p>
                  </a:txBody>
                  <a:tcPr marL="8154" marR="8154" marT="8154" marB="0" anchor="b">
                    <a:lnL>
                      <a:noFill/>
                    </a:lnL>
                    <a:lnR>
                      <a:noFill/>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000000"/>
                    </a:solidFill>
                  </a:tcPr>
                </a:tc>
                <a:tc>
                  <a:txBody>
                    <a:bodyPr/>
                    <a:lstStyle/>
                    <a:p>
                      <a:pPr algn="ctr" fontAlgn="b"/>
                      <a:r>
                        <a:rPr lang="en-CA" sz="2100" b="0" i="0" u="none" strike="noStrike">
                          <a:solidFill>
                            <a:srgbClr val="FFFFFF"/>
                          </a:solidFill>
                          <a:effectLst/>
                          <a:latin typeface="Calibri"/>
                        </a:rPr>
                        <a:t>24%</a:t>
                      </a:r>
                    </a:p>
                  </a:txBody>
                  <a:tcPr marL="8154" marR="8154" marT="8154" marB="0" anchor="b">
                    <a:lnL>
                      <a:noFill/>
                    </a:lnL>
                    <a:lnR>
                      <a:noFill/>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000000"/>
                    </a:solidFill>
                  </a:tcPr>
                </a:tc>
                <a:tc>
                  <a:txBody>
                    <a:bodyPr/>
                    <a:lstStyle/>
                    <a:p>
                      <a:pPr algn="ctr" fontAlgn="b"/>
                      <a:r>
                        <a:rPr lang="en-CA" sz="2100" b="0" i="0" u="none" strike="noStrike">
                          <a:solidFill>
                            <a:srgbClr val="FFFFFF"/>
                          </a:solidFill>
                          <a:effectLst/>
                          <a:latin typeface="Calibri"/>
                        </a:rPr>
                        <a:t>100%</a:t>
                      </a:r>
                    </a:p>
                  </a:txBody>
                  <a:tcPr marL="8154" marR="8154" marT="8154" marB="0" anchor="b">
                    <a:lnL>
                      <a:noFill/>
                    </a:lnL>
                    <a:lnR>
                      <a:noFill/>
                    </a:lnR>
                    <a:lnT w="6350" cap="flat" cmpd="sng" algn="ctr">
                      <a:solidFill>
                        <a:srgbClr val="FCD5B4"/>
                      </a:solidFill>
                      <a:prstDash val="solid"/>
                      <a:round/>
                      <a:headEnd type="none" w="med" len="med"/>
                      <a:tailEnd type="none" w="med" len="med"/>
                    </a:lnT>
                    <a:lnB w="6350" cap="flat" cmpd="sng" algn="ctr">
                      <a:solidFill>
                        <a:srgbClr val="FCD5B4"/>
                      </a:solidFill>
                      <a:prstDash val="solid"/>
                      <a:round/>
                      <a:headEnd type="none" w="med" len="med"/>
                      <a:tailEnd type="none" w="med" len="med"/>
                    </a:lnB>
                    <a:solidFill>
                      <a:srgbClr val="000000"/>
                    </a:solidFill>
                  </a:tcPr>
                </a:tc>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r>
              <a:tr h="390888">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ctr" fontAlgn="b"/>
                      <a:r>
                        <a:rPr lang="en-CA" sz="2100" b="0" i="0" u="none" strike="noStrike">
                          <a:solidFill>
                            <a:srgbClr val="FFFFFF"/>
                          </a:solidFill>
                          <a:effectLst/>
                          <a:latin typeface="Calibri"/>
                        </a:rPr>
                        <a:t>Total % Length</a:t>
                      </a:r>
                    </a:p>
                  </a:txBody>
                  <a:tcPr marL="8154" marR="8154" marT="8154" marB="0" anchor="b">
                    <a:lnL>
                      <a:noFill/>
                    </a:lnL>
                    <a:lnR>
                      <a:noFill/>
                    </a:lnR>
                    <a:lnT w="6350" cap="flat" cmpd="sng" algn="ctr">
                      <a:solidFill>
                        <a:srgbClr val="FCD5B4"/>
                      </a:solidFill>
                      <a:prstDash val="solid"/>
                      <a:round/>
                      <a:headEnd type="none" w="med" len="med"/>
                      <a:tailEnd type="none" w="med" len="med"/>
                    </a:lnT>
                    <a:lnB>
                      <a:noFill/>
                    </a:lnB>
                    <a:solidFill>
                      <a:srgbClr val="000000"/>
                    </a:solidFill>
                  </a:tcPr>
                </a:tc>
                <a:tc>
                  <a:txBody>
                    <a:bodyPr/>
                    <a:lstStyle/>
                    <a:p>
                      <a:pPr algn="l" fontAlgn="b"/>
                      <a:endParaRPr lang="en-CA" sz="2100" b="0" i="0" u="none" strike="noStrike">
                        <a:solidFill>
                          <a:srgbClr val="FFFFFF"/>
                        </a:solidFill>
                        <a:effectLst/>
                        <a:latin typeface="Calibri"/>
                      </a:endParaRPr>
                    </a:p>
                  </a:txBody>
                  <a:tcPr marL="8154" marR="8154" marT="8154" marB="0" anchor="b">
                    <a:lnL>
                      <a:noFill/>
                    </a:lnL>
                    <a:lnR>
                      <a:noFill/>
                    </a:lnR>
                    <a:lnT w="6350" cap="flat" cmpd="sng" algn="ctr">
                      <a:solidFill>
                        <a:srgbClr val="FCD5B4"/>
                      </a:solidFill>
                      <a:prstDash val="solid"/>
                      <a:round/>
                      <a:headEnd type="none" w="med" len="med"/>
                      <a:tailEnd type="none" w="med" len="med"/>
                    </a:lnT>
                    <a:lnB>
                      <a:noFill/>
                    </a:lnB>
                    <a:solidFill>
                      <a:srgbClr val="000000"/>
                    </a:solidFill>
                  </a:tcPr>
                </a:tc>
                <a:tc>
                  <a:txBody>
                    <a:bodyPr/>
                    <a:lstStyle/>
                    <a:p>
                      <a:pPr algn="ctr" fontAlgn="b"/>
                      <a:r>
                        <a:rPr lang="en-CA" sz="2100" b="0" i="0" u="none" strike="noStrike">
                          <a:solidFill>
                            <a:srgbClr val="FFFFFF"/>
                          </a:solidFill>
                          <a:effectLst/>
                          <a:latin typeface="Calibri"/>
                        </a:rPr>
                        <a:t>69%</a:t>
                      </a:r>
                    </a:p>
                  </a:txBody>
                  <a:tcPr marL="8154" marR="8154" marT="8154" marB="0" anchor="b">
                    <a:lnL>
                      <a:noFill/>
                    </a:lnL>
                    <a:lnR>
                      <a:noFill/>
                    </a:lnR>
                    <a:lnT w="6350" cap="flat" cmpd="sng" algn="ctr">
                      <a:solidFill>
                        <a:srgbClr val="FCD5B4"/>
                      </a:solidFill>
                      <a:prstDash val="solid"/>
                      <a:round/>
                      <a:headEnd type="none" w="med" len="med"/>
                      <a:tailEnd type="none" w="med" len="med"/>
                    </a:lnT>
                    <a:lnB>
                      <a:noFill/>
                    </a:lnB>
                    <a:solidFill>
                      <a:srgbClr val="000000"/>
                    </a:solidFill>
                  </a:tcPr>
                </a:tc>
                <a:tc>
                  <a:txBody>
                    <a:bodyPr/>
                    <a:lstStyle/>
                    <a:p>
                      <a:pPr algn="ctr" fontAlgn="b"/>
                      <a:r>
                        <a:rPr lang="en-CA" sz="2100" b="0" i="0" u="none" strike="noStrike">
                          <a:solidFill>
                            <a:srgbClr val="FFFFFF"/>
                          </a:solidFill>
                          <a:effectLst/>
                          <a:latin typeface="Calibri"/>
                        </a:rPr>
                        <a:t>31%</a:t>
                      </a:r>
                    </a:p>
                  </a:txBody>
                  <a:tcPr marL="8154" marR="8154" marT="8154" marB="0" anchor="b">
                    <a:lnL>
                      <a:noFill/>
                    </a:lnL>
                    <a:lnR>
                      <a:noFill/>
                    </a:lnR>
                    <a:lnT w="6350" cap="flat" cmpd="sng" algn="ctr">
                      <a:solidFill>
                        <a:srgbClr val="FCD5B4"/>
                      </a:solidFill>
                      <a:prstDash val="solid"/>
                      <a:round/>
                      <a:headEnd type="none" w="med" len="med"/>
                      <a:tailEnd type="none" w="med" len="med"/>
                    </a:lnT>
                    <a:lnB>
                      <a:noFill/>
                    </a:lnB>
                    <a:solidFill>
                      <a:srgbClr val="000000"/>
                    </a:solidFill>
                  </a:tcPr>
                </a:tc>
                <a:tc>
                  <a:txBody>
                    <a:bodyPr/>
                    <a:lstStyle/>
                    <a:p>
                      <a:pPr algn="ctr" fontAlgn="b"/>
                      <a:r>
                        <a:rPr lang="en-CA" sz="2100" b="0" i="0" u="none" strike="noStrike">
                          <a:solidFill>
                            <a:srgbClr val="FFFFFF"/>
                          </a:solidFill>
                          <a:effectLst/>
                          <a:latin typeface="Calibri"/>
                        </a:rPr>
                        <a:t>100%</a:t>
                      </a:r>
                    </a:p>
                  </a:txBody>
                  <a:tcPr marL="8154" marR="8154" marT="8154" marB="0" anchor="b">
                    <a:lnL>
                      <a:noFill/>
                    </a:lnL>
                    <a:lnR>
                      <a:noFill/>
                    </a:lnR>
                    <a:lnT w="6350" cap="flat" cmpd="sng" algn="ctr">
                      <a:solidFill>
                        <a:srgbClr val="FCD5B4"/>
                      </a:solidFill>
                      <a:prstDash val="solid"/>
                      <a:round/>
                      <a:headEnd type="none" w="med" len="med"/>
                      <a:tailEnd type="none" w="med" len="med"/>
                    </a:lnT>
                    <a:lnB>
                      <a:noFill/>
                    </a:lnB>
                    <a:solidFill>
                      <a:srgbClr val="000000"/>
                    </a:solidFill>
                  </a:tcPr>
                </a:tc>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r>
              <a:tr h="390888">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l"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ctr" fontAlgn="b"/>
                      <a:endParaRPr lang="en-CA" sz="2100" b="0" i="0" u="none" strike="noStrike">
                        <a:solidFill>
                          <a:srgbClr val="000000"/>
                        </a:solidFill>
                        <a:effectLst/>
                        <a:latin typeface="Calibri"/>
                      </a:endParaRPr>
                    </a:p>
                  </a:txBody>
                  <a:tcPr marL="8154" marR="8154" marT="8154" marB="0" anchor="b">
                    <a:lnL>
                      <a:noFill/>
                    </a:lnL>
                    <a:lnR>
                      <a:noFill/>
                    </a:lnR>
                    <a:lnT>
                      <a:noFill/>
                    </a:lnT>
                    <a:lnB>
                      <a:noFill/>
                    </a:lnB>
                  </a:tcPr>
                </a:tc>
                <a:tc>
                  <a:txBody>
                    <a:bodyPr/>
                    <a:lstStyle/>
                    <a:p>
                      <a:pPr algn="ctr" fontAlgn="b"/>
                      <a:endParaRPr lang="en-CA" sz="2100" b="0" i="0" u="none" strike="noStrike" dirty="0">
                        <a:solidFill>
                          <a:srgbClr val="000000"/>
                        </a:solidFill>
                        <a:effectLst/>
                        <a:latin typeface="Calibri"/>
                      </a:endParaRPr>
                    </a:p>
                  </a:txBody>
                  <a:tcPr marL="8154" marR="8154" marT="8154" marB="0" anchor="b">
                    <a:lnL>
                      <a:noFill/>
                    </a:lnL>
                    <a:lnR>
                      <a:noFill/>
                    </a:lnR>
                    <a:lnT>
                      <a:noFill/>
                    </a:lnT>
                    <a:lnB>
                      <a:noFill/>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dirty="0" smtClean="0">
                <a:latin typeface="Georgia" panose="02040502050405020303" pitchFamily="18" charset="0"/>
              </a:rPr>
              <a:t>Final Risk Groups</a:t>
            </a:r>
            <a:endParaRPr lang="en-CA" sz="3200" b="1" dirty="0">
              <a:latin typeface="Georgia" panose="02040502050405020303" pitchFamily="18" charset="0"/>
            </a:endParaRPr>
          </a:p>
        </p:txBody>
      </p:sp>
      <p:sp>
        <p:nvSpPr>
          <p:cNvPr id="6" name="Slide Number Placeholder 5"/>
          <p:cNvSpPr>
            <a:spLocks noGrp="1"/>
          </p:cNvSpPr>
          <p:nvPr>
            <p:ph type="sldNum" sz="quarter" idx="10"/>
          </p:nvPr>
        </p:nvSpPr>
        <p:spPr/>
        <p:txBody>
          <a:bodyPr/>
          <a:lstStyle/>
          <a:p>
            <a:fld id="{CCBB457B-7641-4022-B7BE-615BD70B0FD4}" type="slidenum">
              <a:rPr lang="en-CA" smtClean="0"/>
              <a:pPr/>
              <a:t>15</a:t>
            </a:fld>
            <a:endParaRPr lang="en-CA"/>
          </a:p>
        </p:txBody>
      </p:sp>
      <p:sp>
        <p:nvSpPr>
          <p:cNvPr id="5" name="Footer Placeholder 4"/>
          <p:cNvSpPr>
            <a:spLocks noGrp="1"/>
          </p:cNvSpPr>
          <p:nvPr>
            <p:ph type="ftr" sz="quarter" idx="11"/>
          </p:nvPr>
        </p:nvSpPr>
        <p:spPr/>
        <p:txBody>
          <a:bodyPr/>
          <a:lstStyle/>
          <a:p>
            <a:endParaRPr lang="en-CA"/>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77731CC7-C8CA-4EB1-8B3D-0D340B1B36D5}" type="datetime1">
              <a:rPr lang="en-CA" smtClean="0"/>
              <a:pPr/>
              <a:t>2016-09-22</a:t>
            </a:fld>
            <a:endParaRPr lang="en-CA"/>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 y="1066800"/>
            <a:ext cx="9158732" cy="525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817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9800" y="411480"/>
            <a:ext cx="6324600" cy="533400"/>
          </a:xfrm>
        </p:spPr>
        <p:txBody>
          <a:bodyPr>
            <a:noAutofit/>
          </a:bodyPr>
          <a:lstStyle/>
          <a:p>
            <a:r>
              <a:rPr lang="en-US" sz="3200" b="1" dirty="0" smtClean="0">
                <a:latin typeface="Georgia" panose="02040502050405020303" pitchFamily="18" charset="0"/>
              </a:rPr>
              <a:t>The Influencing Period</a:t>
            </a:r>
            <a:endParaRPr lang="en-CA" sz="3200" b="1" dirty="0">
              <a:latin typeface="Georgia" panose="02040502050405020303" pitchFamily="18" charset="0"/>
            </a:endParaRPr>
          </a:p>
        </p:txBody>
      </p:sp>
      <p:sp>
        <p:nvSpPr>
          <p:cNvPr id="3" name="Footer Placeholder 2"/>
          <p:cNvSpPr>
            <a:spLocks noGrp="1"/>
          </p:cNvSpPr>
          <p:nvPr>
            <p:ph type="ftr" sz="quarter" idx="11"/>
          </p:nvPr>
        </p:nvSpPr>
        <p:spPr/>
        <p:txBody>
          <a:bodyPr/>
          <a:lstStyle/>
          <a:p>
            <a:r>
              <a:rPr lang="en-CA" smtClean="0"/>
              <a:t>June 13, 2016 |  Presentation</a:t>
            </a:r>
            <a:endParaRPr lang="en-CA" dirty="0"/>
          </a:p>
        </p:txBody>
      </p:sp>
      <p:sp>
        <p:nvSpPr>
          <p:cNvPr id="2" name="Slide Number Placeholder 1"/>
          <p:cNvSpPr>
            <a:spLocks noGrp="1"/>
          </p:cNvSpPr>
          <p:nvPr>
            <p:ph type="sldNum" sz="quarter" idx="12"/>
          </p:nvPr>
        </p:nvSpPr>
        <p:spPr/>
        <p:txBody>
          <a:bodyPr/>
          <a:lstStyle/>
          <a:p>
            <a:fld id="{C2BB63E6-1595-49DD-946C-2DD7DBDEF40D}" type="slidenum">
              <a:rPr lang="en-CA" smtClean="0"/>
              <a:pPr/>
              <a:t>16</a:t>
            </a:fld>
            <a:endParaRPr lang="en-CA"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175201878"/>
              </p:ext>
            </p:extLst>
          </p:nvPr>
        </p:nvGraphicFramePr>
        <p:xfrm>
          <a:off x="457200" y="1066800"/>
          <a:ext cx="8229600" cy="50593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dirty="0" smtClean="0">
                <a:latin typeface="Georgia" panose="02040502050405020303" pitchFamily="18" charset="0"/>
              </a:rPr>
              <a:t>Predicting Break Odds</a:t>
            </a:r>
            <a:endParaRPr lang="en-CA" sz="3200" b="1" dirty="0">
              <a:latin typeface="Georgia" panose="02040502050405020303" pitchFamily="18" charset="0"/>
            </a:endParaRPr>
          </a:p>
        </p:txBody>
      </p:sp>
      <p:sp>
        <p:nvSpPr>
          <p:cNvPr id="3" name="Footer Placeholder 2"/>
          <p:cNvSpPr>
            <a:spLocks noGrp="1"/>
          </p:cNvSpPr>
          <p:nvPr>
            <p:ph type="ftr" sz="quarter" idx="11"/>
          </p:nvPr>
        </p:nvSpPr>
        <p:spPr/>
        <p:txBody>
          <a:bodyPr/>
          <a:lstStyle/>
          <a:p>
            <a:r>
              <a:rPr lang="en-CA" smtClean="0"/>
              <a:t>June 13, 2016 |  Presentation</a:t>
            </a:r>
            <a:endParaRPr lang="en-CA" dirty="0"/>
          </a:p>
        </p:txBody>
      </p:sp>
      <p:sp>
        <p:nvSpPr>
          <p:cNvPr id="2" name="Slide Number Placeholder 1"/>
          <p:cNvSpPr>
            <a:spLocks noGrp="1"/>
          </p:cNvSpPr>
          <p:nvPr>
            <p:ph type="sldNum" sz="quarter" idx="12"/>
          </p:nvPr>
        </p:nvSpPr>
        <p:spPr/>
        <p:txBody>
          <a:bodyPr/>
          <a:lstStyle/>
          <a:p>
            <a:fld id="{C2BB63E6-1595-49DD-946C-2DD7DBDEF40D}" type="slidenum">
              <a:rPr lang="en-CA" smtClean="0"/>
              <a:pPr/>
              <a:t>17</a:t>
            </a:fld>
            <a:endParaRPr lang="en-CA"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2520156"/>
            <a:ext cx="8229600" cy="2686050"/>
          </a:xfrm>
          <a:prstGeom prst="rect">
            <a:avLst/>
          </a:prstGeom>
          <a:noFill/>
          <a:ln w="9525">
            <a:noFill/>
            <a:miter lim="800000"/>
            <a:headEnd/>
            <a:tailEnd/>
          </a:ln>
        </p:spPr>
      </p:pic>
      <p:sp>
        <p:nvSpPr>
          <p:cNvPr id="4" name="TextBox 3"/>
          <p:cNvSpPr txBox="1"/>
          <p:nvPr/>
        </p:nvSpPr>
        <p:spPr>
          <a:xfrm>
            <a:off x="304800" y="5486400"/>
            <a:ext cx="8534400" cy="923330"/>
          </a:xfrm>
          <a:prstGeom prst="rect">
            <a:avLst/>
          </a:prstGeom>
          <a:noFill/>
        </p:spPr>
        <p:txBody>
          <a:bodyPr wrap="square" rtlCol="0">
            <a:spAutoFit/>
          </a:bodyPr>
          <a:lstStyle/>
          <a:p>
            <a:r>
              <a:rPr lang="en-CA" dirty="0" smtClean="0"/>
              <a:t>Probability of break for Thin-Wall CI, </a:t>
            </a:r>
            <a:r>
              <a:rPr lang="en-CA" dirty="0" err="1" smtClean="0"/>
              <a:t>NoServ</a:t>
            </a:r>
            <a:r>
              <a:rPr lang="en-CA" dirty="0" smtClean="0"/>
              <a:t>, 2 breaks:  </a:t>
            </a:r>
            <a:br>
              <a:rPr lang="en-CA" dirty="0" smtClean="0"/>
            </a:br>
            <a:endParaRPr lang="en-CA" dirty="0" smtClean="0"/>
          </a:p>
          <a:p>
            <a:r>
              <a:rPr lang="en-CA" dirty="0"/>
              <a:t> </a:t>
            </a:r>
            <a:r>
              <a:rPr lang="en-CA" dirty="0" smtClean="0"/>
              <a:t> =   7.98% X 1  +   4.26% X 2  +  0.53% X 3 =  18.09% breaks next year</a:t>
            </a:r>
            <a:endParaRPr lang="en-CA" dirty="0"/>
          </a:p>
        </p:txBody>
      </p:sp>
      <p:sp>
        <p:nvSpPr>
          <p:cNvPr id="5" name="Rectangle 4"/>
          <p:cNvSpPr/>
          <p:nvPr/>
        </p:nvSpPr>
        <p:spPr>
          <a:xfrm>
            <a:off x="1676400" y="4419600"/>
            <a:ext cx="6096000" cy="228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b="1" dirty="0" smtClean="0">
                <a:latin typeface="Georgia" panose="02040502050405020303" pitchFamily="18" charset="0"/>
              </a:rPr>
              <a:t>Expected Number of Breaks Next Year</a:t>
            </a:r>
            <a:endParaRPr lang="en-CA" sz="3200" b="1" dirty="0">
              <a:latin typeface="Georgia" panose="02040502050405020303" pitchFamily="18" charset="0"/>
            </a:endParaRPr>
          </a:p>
        </p:txBody>
      </p:sp>
      <p:sp>
        <p:nvSpPr>
          <p:cNvPr id="10" name="Content Placeholder 9"/>
          <p:cNvSpPr>
            <a:spLocks noGrp="1"/>
          </p:cNvSpPr>
          <p:nvPr>
            <p:ph idx="1"/>
          </p:nvPr>
        </p:nvSpPr>
        <p:spPr/>
        <p:txBody>
          <a:bodyPr/>
          <a:lstStyle/>
          <a:p>
            <a:pPr algn="ctr">
              <a:buNone/>
            </a:pPr>
            <a:r>
              <a:rPr lang="en-US" sz="1400" b="1" i="1" dirty="0" smtClean="0"/>
              <a:t>probability of 1 break + probability of 2 breaks × 2 + probability of 3 or more breaks × 3</a:t>
            </a:r>
            <a:endParaRPr lang="en-CA" sz="1400" b="1" i="1" dirty="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3" name="Slide Number Placeholder 2"/>
          <p:cNvSpPr>
            <a:spLocks noGrp="1"/>
          </p:cNvSpPr>
          <p:nvPr>
            <p:ph type="sldNum" sz="quarter" idx="12"/>
          </p:nvPr>
        </p:nvSpPr>
        <p:spPr/>
        <p:txBody>
          <a:bodyPr/>
          <a:lstStyle/>
          <a:p>
            <a:fld id="{C2BB63E6-1595-49DD-946C-2DD7DBDEF40D}" type="slidenum">
              <a:rPr lang="en-CA" smtClean="0"/>
              <a:pPr/>
              <a:t>18</a:t>
            </a:fld>
            <a:endParaRPr lang="en-CA" dirty="0"/>
          </a:p>
        </p:txBody>
      </p:sp>
      <p:pic>
        <p:nvPicPr>
          <p:cNvPr id="2050" name="Picture 2"/>
          <p:cNvPicPr>
            <a:picLocks noChangeAspect="1" noChangeArrowheads="1"/>
          </p:cNvPicPr>
          <p:nvPr/>
        </p:nvPicPr>
        <p:blipFill>
          <a:blip r:embed="rId3" cstate="print"/>
          <a:srcRect l="1925"/>
          <a:stretch>
            <a:fillRect/>
          </a:stretch>
        </p:blipFill>
        <p:spPr bwMode="auto">
          <a:xfrm>
            <a:off x="1074341" y="2209800"/>
            <a:ext cx="6995319" cy="4381500"/>
          </a:xfrm>
          <a:prstGeom prst="rect">
            <a:avLst/>
          </a:prstGeom>
          <a:noFill/>
          <a:ln w="9525">
            <a:noFill/>
            <a:miter lim="800000"/>
            <a:headEnd/>
            <a:tailEnd/>
          </a:ln>
        </p:spPr>
      </p:pic>
      <p:sp>
        <p:nvSpPr>
          <p:cNvPr id="2" name="Rectangle 1"/>
          <p:cNvSpPr/>
          <p:nvPr/>
        </p:nvSpPr>
        <p:spPr>
          <a:xfrm>
            <a:off x="1074341" y="5486400"/>
            <a:ext cx="6995319" cy="152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a:p>
        </p:txBody>
      </p:sp>
      <p:sp>
        <p:nvSpPr>
          <p:cNvPr id="3" name="Slide Number Placeholder 2"/>
          <p:cNvSpPr>
            <a:spLocks noGrp="1"/>
          </p:cNvSpPr>
          <p:nvPr>
            <p:ph type="sldNum" sz="quarter" idx="10"/>
          </p:nvPr>
        </p:nvSpPr>
        <p:spPr/>
        <p:txBody>
          <a:bodyPr/>
          <a:lstStyle/>
          <a:p>
            <a:fld id="{C2BB63E6-1595-49DD-946C-2DD7DBDEF40D}" type="slidenum">
              <a:rPr lang="en-CA" smtClean="0"/>
              <a:pPr/>
              <a:t>19</a:t>
            </a:fld>
            <a:endParaRPr lang="en-CA" dirty="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11" name="Picture Placeholder 10"/>
          <p:cNvSpPr>
            <a:spLocks noGrp="1"/>
          </p:cNvSpPr>
          <p:nvPr>
            <p:ph type="pic" sz="quarter" idx="22"/>
          </p:nvPr>
        </p:nvSpPr>
        <p:spPr/>
      </p:sp>
      <p:sp>
        <p:nvSpPr>
          <p:cNvPr id="9" name="Text Placeholder 8"/>
          <p:cNvSpPr>
            <a:spLocks noGrp="1"/>
          </p:cNvSpPr>
          <p:nvPr>
            <p:ph type="body" sz="quarter" idx="19"/>
          </p:nvPr>
        </p:nvSpPr>
        <p:spPr/>
        <p:txBody>
          <a:bodyPr/>
          <a:lstStyle/>
          <a:p>
            <a:endParaRPr lang="en-CA" dirty="0"/>
          </a:p>
        </p:txBody>
      </p:sp>
      <p:sp>
        <p:nvSpPr>
          <p:cNvPr id="12" name="Text Placeholder 11"/>
          <p:cNvSpPr>
            <a:spLocks noGrp="1"/>
          </p:cNvSpPr>
          <p:nvPr>
            <p:ph type="body" sz="quarter" idx="23"/>
          </p:nvPr>
        </p:nvSpPr>
        <p:spPr/>
        <p:txBody>
          <a:bodyPr/>
          <a:lstStyle/>
          <a:p>
            <a:r>
              <a:rPr lang="en-US" sz="3200" b="1" dirty="0" smtClean="0">
                <a:latin typeface="Georgia" panose="02040502050405020303" pitchFamily="18" charset="0"/>
              </a:rPr>
              <a:t>Real World Testing</a:t>
            </a:r>
            <a:br>
              <a:rPr lang="en-US" sz="3200" b="1" dirty="0" smtClean="0">
                <a:latin typeface="Georgia" panose="02040502050405020303" pitchFamily="18" charset="0"/>
              </a:rPr>
            </a:br>
            <a:endParaRPr lang="en-CA" sz="3200" b="1" dirty="0">
              <a:latin typeface="Georgia" panose="02040502050405020303" pitchFamily="18" charset="0"/>
            </a:endParaRPr>
          </a:p>
        </p:txBody>
      </p:sp>
      <p:sp>
        <p:nvSpPr>
          <p:cNvPr id="8" name="Text Placeholder 7"/>
          <p:cNvSpPr>
            <a:spLocks noGrp="1"/>
          </p:cNvSpPr>
          <p:nvPr>
            <p:ph type="body" sz="quarter" idx="18"/>
          </p:nvPr>
        </p:nvSpPr>
        <p:spPr/>
        <p:txBody>
          <a:bodyPr/>
          <a:lstStyle/>
          <a:p>
            <a:endParaRPr lang="en-CA"/>
          </a:p>
        </p:txBody>
      </p:sp>
      <p:sp>
        <p:nvSpPr>
          <p:cNvPr id="7" name="Subtitle 6"/>
          <p:cNvSpPr>
            <a:spLocks noGrp="1"/>
          </p:cNvSpPr>
          <p:nvPr>
            <p:ph type="subTitle" idx="13"/>
          </p:nvPr>
        </p:nvSpPr>
        <p:spPr>
          <a:xfrm>
            <a:off x="1524000" y="3352800"/>
            <a:ext cx="7162800" cy="1106424"/>
          </a:xfrm>
        </p:spPr>
        <p:txBody>
          <a:bodyPr/>
          <a:lstStyle/>
          <a:p>
            <a:r>
              <a:rPr lang="en-US" sz="2800" dirty="0" smtClean="0">
                <a:latin typeface="Georgia" panose="02040502050405020303" pitchFamily="18" charset="0"/>
              </a:rPr>
              <a:t>Verifying the Model Against Recent Reality</a:t>
            </a:r>
          </a:p>
          <a:p>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3600" b="1" dirty="0" smtClean="0">
                <a:latin typeface="Georgia" panose="02040502050405020303" pitchFamily="18" charset="0"/>
              </a:rPr>
              <a:t>Agenda</a:t>
            </a:r>
            <a:endParaRPr lang="en-CA" sz="3600" b="1" dirty="0">
              <a:latin typeface="Georgia" panose="02040502050405020303" pitchFamily="18" charset="0"/>
            </a:endParaRPr>
          </a:p>
        </p:txBody>
      </p:sp>
      <p:sp>
        <p:nvSpPr>
          <p:cNvPr id="2" name="Slide Number Placeholder 1"/>
          <p:cNvSpPr>
            <a:spLocks noGrp="1"/>
          </p:cNvSpPr>
          <p:nvPr>
            <p:ph type="sldNum" sz="quarter" idx="10"/>
          </p:nvPr>
        </p:nvSpPr>
        <p:spPr/>
        <p:txBody>
          <a:bodyPr/>
          <a:lstStyle/>
          <a:p>
            <a:fld id="{C2BB63E6-1595-49DD-946C-2DD7DBDEF40D}" type="slidenum">
              <a:rPr lang="en-CA" smtClean="0"/>
              <a:pPr/>
              <a:t>2</a:t>
            </a:fld>
            <a:endParaRPr lang="en-CA" dirty="0"/>
          </a:p>
        </p:txBody>
      </p:sp>
      <p:sp>
        <p:nvSpPr>
          <p:cNvPr id="3" name="Footer Placeholder 2"/>
          <p:cNvSpPr>
            <a:spLocks noGrp="1"/>
          </p:cNvSpPr>
          <p:nvPr>
            <p:ph type="ftr" sz="quarter" idx="11"/>
          </p:nvPr>
        </p:nvSpPr>
        <p:spPr/>
        <p:txBody>
          <a:bodyPr/>
          <a:lstStyle/>
          <a:p>
            <a:r>
              <a:rPr lang="en-CA" smtClean="0"/>
              <a:t>June 13, 2016 |  Presentation</a:t>
            </a:r>
            <a:endParaRPr lang="en-CA" dirty="0"/>
          </a:p>
        </p:txBody>
      </p:sp>
      <p:sp>
        <p:nvSpPr>
          <p:cNvPr id="11" name="Content Placeholder 10"/>
          <p:cNvSpPr>
            <a:spLocks noGrp="1"/>
          </p:cNvSpPr>
          <p:nvPr>
            <p:ph sz="quarter" idx="17"/>
          </p:nvPr>
        </p:nvSpPr>
        <p:spPr/>
        <p:txBody>
          <a:bodyPr/>
          <a:lstStyle/>
          <a:p>
            <a:r>
              <a:rPr lang="en-US" sz="3600" dirty="0" smtClean="0">
                <a:latin typeface="Georgia" panose="02040502050405020303" pitchFamily="18" charset="0"/>
              </a:rPr>
              <a:t>2012 Model Build</a:t>
            </a:r>
          </a:p>
          <a:p>
            <a:endParaRPr lang="en-US" sz="3600" dirty="0" smtClean="0">
              <a:latin typeface="Georgia" panose="02040502050405020303" pitchFamily="18" charset="0"/>
            </a:endParaRPr>
          </a:p>
          <a:p>
            <a:r>
              <a:rPr lang="en-US" sz="3600" dirty="0" smtClean="0">
                <a:latin typeface="Georgia" panose="02040502050405020303" pitchFamily="18" charset="0"/>
              </a:rPr>
              <a:t> Real World Testing</a:t>
            </a:r>
          </a:p>
          <a:p>
            <a:endParaRPr lang="en-US" sz="3600" dirty="0" smtClean="0">
              <a:latin typeface="Georgia" panose="02040502050405020303" pitchFamily="18" charset="0"/>
            </a:endParaRPr>
          </a:p>
          <a:p>
            <a:r>
              <a:rPr lang="en-US" sz="3600" dirty="0" smtClean="0">
                <a:latin typeface="Georgia" panose="02040502050405020303" pitchFamily="18" charset="0"/>
              </a:rPr>
              <a:t> 2015 Model Review</a:t>
            </a:r>
            <a:endParaRPr lang="en-CA" sz="36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350520"/>
            <a:ext cx="6858000" cy="487680"/>
          </a:xfrm>
        </p:spPr>
        <p:txBody>
          <a:bodyPr>
            <a:noAutofit/>
          </a:bodyPr>
          <a:lstStyle/>
          <a:p>
            <a:r>
              <a:rPr lang="en-CA" b="1" dirty="0" smtClean="0">
                <a:latin typeface="Georgia" panose="02040502050405020303" pitchFamily="18" charset="0"/>
              </a:rPr>
              <a:t>Can the Model Predict the Next Year?</a:t>
            </a:r>
            <a:r>
              <a:rPr lang="en-CA" dirty="0" smtClean="0"/>
              <a:t/>
            </a:r>
            <a:br>
              <a:rPr lang="en-CA" dirty="0" smtClean="0"/>
            </a:br>
            <a:endParaRPr lang="en-CA" dirty="0"/>
          </a:p>
        </p:txBody>
      </p:sp>
      <p:graphicFrame>
        <p:nvGraphicFramePr>
          <p:cNvPr id="9" name="Chart Placeholder 8"/>
          <p:cNvGraphicFramePr>
            <a:graphicFrameLocks noGrp="1"/>
          </p:cNvGraphicFramePr>
          <p:nvPr>
            <p:ph type="chart" sz="quarter" idx="14"/>
            <p:extLst>
              <p:ext uri="{D42A27DB-BD31-4B8C-83A1-F6EECF244321}">
                <p14:modId xmlns:p14="http://schemas.microsoft.com/office/powerpoint/2010/main" val="853974164"/>
              </p:ext>
            </p:extLst>
          </p:nvPr>
        </p:nvGraphicFramePr>
        <p:xfrm>
          <a:off x="838200" y="914400"/>
          <a:ext cx="7924800" cy="5410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200" b="1" dirty="0" smtClean="0">
                <a:latin typeface="Georgia" panose="02040502050405020303" pitchFamily="18" charset="0"/>
              </a:rPr>
              <a:t>Tweaking the Model</a:t>
            </a:r>
            <a:endParaRPr lang="en-CA" sz="3200" b="1" dirty="0">
              <a:latin typeface="Georgia" panose="02040502050405020303" pitchFamily="18" charset="0"/>
            </a:endParaRPr>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3" name="Slide Number Placeholder 2"/>
          <p:cNvSpPr>
            <a:spLocks noGrp="1"/>
          </p:cNvSpPr>
          <p:nvPr>
            <p:ph type="sldNum" sz="quarter" idx="12"/>
          </p:nvPr>
        </p:nvSpPr>
        <p:spPr/>
        <p:txBody>
          <a:bodyPr/>
          <a:lstStyle/>
          <a:p>
            <a:fld id="{C2BB63E6-1595-49DD-946C-2DD7DBDEF40D}" type="slidenum">
              <a:rPr lang="en-CA" smtClean="0"/>
              <a:pPr/>
              <a:t>21</a:t>
            </a:fld>
            <a:endParaRPr lang="en-CA" dirty="0"/>
          </a:p>
        </p:txBody>
      </p:sp>
      <p:sp>
        <p:nvSpPr>
          <p:cNvPr id="2" name="Content Placeholder 1"/>
          <p:cNvSpPr>
            <a:spLocks noGrp="1"/>
          </p:cNvSpPr>
          <p:nvPr>
            <p:ph idx="1"/>
          </p:nvPr>
        </p:nvSpPr>
        <p:spPr/>
        <p:txBody>
          <a:bodyPr/>
          <a:lstStyle/>
          <a:p>
            <a:endParaRPr lang="en-CA"/>
          </a:p>
        </p:txBody>
      </p:sp>
      <p:pic>
        <p:nvPicPr>
          <p:cNvPr id="1026" name="Picture 2" descr="C:\Users\User\Desktop\WCWWA\model2_Nnoserv_actual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34490"/>
            <a:ext cx="8245105"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200" b="1" dirty="0" smtClean="0">
                <a:latin typeface="Georgia" panose="02040502050405020303" pitchFamily="18" charset="0"/>
              </a:rPr>
              <a:t>Tweaking the Model</a:t>
            </a:r>
            <a:endParaRPr lang="en-CA" sz="3200" b="1" dirty="0">
              <a:latin typeface="Georgia" panose="02040502050405020303" pitchFamily="18" charset="0"/>
            </a:endParaRPr>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3" name="Slide Number Placeholder 2"/>
          <p:cNvSpPr>
            <a:spLocks noGrp="1"/>
          </p:cNvSpPr>
          <p:nvPr>
            <p:ph type="sldNum" sz="quarter" idx="12"/>
          </p:nvPr>
        </p:nvSpPr>
        <p:spPr/>
        <p:txBody>
          <a:bodyPr/>
          <a:lstStyle/>
          <a:p>
            <a:fld id="{C2BB63E6-1595-49DD-946C-2DD7DBDEF40D}" type="slidenum">
              <a:rPr lang="en-CA" smtClean="0"/>
              <a:pPr/>
              <a:t>22</a:t>
            </a:fld>
            <a:endParaRPr lang="en-CA" dirty="0"/>
          </a:p>
        </p:txBody>
      </p:sp>
      <p:sp>
        <p:nvSpPr>
          <p:cNvPr id="2" name="Content Placeholder 1"/>
          <p:cNvSpPr>
            <a:spLocks noGrp="1"/>
          </p:cNvSpPr>
          <p:nvPr>
            <p:ph idx="1"/>
          </p:nvPr>
        </p:nvSpPr>
        <p:spPr/>
        <p:txBody>
          <a:bodyPr/>
          <a:lstStyle/>
          <a:p>
            <a:endParaRPr lang="en-CA"/>
          </a:p>
        </p:txBody>
      </p:sp>
      <p:pic>
        <p:nvPicPr>
          <p:cNvPr id="1027" name="Picture 3" descr="C:\Users\User\Desktop\WCWWA\model2_Nnoserv_ls_actual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153400" cy="337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998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CCBB457B-7641-4022-B7BE-615BD70B0FD4}" type="slidenum">
              <a:rPr lang="en-CA" smtClean="0"/>
              <a:pPr/>
              <a:t>23</a:t>
            </a:fld>
            <a:endParaRPr lang="en-CA"/>
          </a:p>
        </p:txBody>
      </p:sp>
      <p:sp>
        <p:nvSpPr>
          <p:cNvPr id="5" name="Footer Placeholder 4"/>
          <p:cNvSpPr>
            <a:spLocks noGrp="1"/>
          </p:cNvSpPr>
          <p:nvPr>
            <p:ph type="ftr" sz="quarter" idx="11"/>
          </p:nvPr>
        </p:nvSpPr>
        <p:spPr/>
        <p:txBody>
          <a:bodyPr/>
          <a:lstStyle/>
          <a:p>
            <a:endParaRPr lang="en-CA"/>
          </a:p>
        </p:txBody>
      </p:sp>
      <p:sp>
        <p:nvSpPr>
          <p:cNvPr id="13" name="Picture Placeholder 12"/>
          <p:cNvSpPr>
            <a:spLocks noGrp="1"/>
          </p:cNvSpPr>
          <p:nvPr>
            <p:ph type="pic" sz="quarter" idx="19"/>
          </p:nvPr>
        </p:nvSpPr>
        <p:spPr/>
      </p:sp>
      <p:sp>
        <p:nvSpPr>
          <p:cNvPr id="15" name="Text Placeholder 14"/>
          <p:cNvSpPr>
            <a:spLocks noGrp="1"/>
          </p:cNvSpPr>
          <p:nvPr>
            <p:ph type="body" sz="quarter" idx="21"/>
          </p:nvPr>
        </p:nvSpPr>
        <p:spPr/>
        <p:txBody>
          <a:bodyPr/>
          <a:lstStyle/>
          <a:p>
            <a:endParaRPr lang="en-US" sz="1800" dirty="0" smtClean="0">
              <a:latin typeface="Georgia" panose="02040502050405020303" pitchFamily="18" charset="0"/>
            </a:endParaRPr>
          </a:p>
          <a:p>
            <a:r>
              <a:rPr lang="en-US" sz="1800" dirty="0" smtClean="0">
                <a:latin typeface="Georgia" panose="02040502050405020303" pitchFamily="18" charset="0"/>
              </a:rPr>
              <a:t>Repair Cost:  $25,000 each</a:t>
            </a:r>
          </a:p>
          <a:p>
            <a:r>
              <a:rPr lang="en-US" sz="1800" dirty="0" smtClean="0">
                <a:latin typeface="Georgia" panose="02040502050405020303" pitchFamily="18" charset="0"/>
              </a:rPr>
              <a:t>TBL value on “house out of water” $100/person = $250</a:t>
            </a:r>
          </a:p>
          <a:p>
            <a:r>
              <a:rPr lang="en-US" sz="1800" dirty="0" smtClean="0">
                <a:latin typeface="Georgia" panose="02040502050405020303" pitchFamily="18" charset="0"/>
              </a:rPr>
              <a:t>TBL value on “commercial service out” = $1000/service</a:t>
            </a:r>
          </a:p>
          <a:p>
            <a:endParaRPr lang="en-US" sz="1800" dirty="0" smtClean="0">
              <a:latin typeface="Georgia" panose="02040502050405020303" pitchFamily="18" charset="0"/>
            </a:endParaRPr>
          </a:p>
          <a:p>
            <a:r>
              <a:rPr lang="en-US" sz="1800" dirty="0" smtClean="0">
                <a:latin typeface="Georgia" panose="02040502050405020303" pitchFamily="18" charset="0"/>
              </a:rPr>
              <a:t>1 Break on a Valve Circuit with 9 houses , 1 business:</a:t>
            </a:r>
          </a:p>
          <a:p>
            <a:r>
              <a:rPr lang="en-US" sz="1800" dirty="0" smtClean="0">
                <a:latin typeface="Georgia" panose="02040502050405020303" pitchFamily="18" charset="0"/>
              </a:rPr>
              <a:t>$25,000 + 9 X $250 + $1000 = $28,250  consequence</a:t>
            </a:r>
          </a:p>
          <a:p>
            <a:endParaRPr lang="en-CA" sz="1800" dirty="0">
              <a:latin typeface="Georgia" panose="02040502050405020303" pitchFamily="18" charset="0"/>
            </a:endParaRPr>
          </a:p>
        </p:txBody>
      </p:sp>
      <p:sp>
        <p:nvSpPr>
          <p:cNvPr id="8" name="Text Placeholder 7"/>
          <p:cNvSpPr>
            <a:spLocks noGrp="1"/>
          </p:cNvSpPr>
          <p:nvPr>
            <p:ph type="body" sz="quarter" idx="18"/>
          </p:nvPr>
        </p:nvSpPr>
        <p:spPr/>
        <p:txBody>
          <a:bodyPr/>
          <a:lstStyle/>
          <a:p>
            <a:endParaRPr lang="en-US" dirty="0" smtClean="0">
              <a:solidFill>
                <a:schemeClr val="tx1"/>
              </a:solidFill>
              <a:latin typeface="Arial" pitchFamily="34" charset="0"/>
            </a:endParaRPr>
          </a:p>
          <a:p>
            <a:r>
              <a:rPr lang="en-US" dirty="0" smtClean="0">
                <a:solidFill>
                  <a:schemeClr val="tx1"/>
                </a:solidFill>
                <a:latin typeface="Arial" pitchFamily="34" charset="0"/>
              </a:rPr>
              <a:t> </a:t>
            </a:r>
            <a:endParaRPr lang="en-CA" dirty="0" smtClean="0">
              <a:solidFill>
                <a:schemeClr val="tx1"/>
              </a:solidFill>
              <a:latin typeface="Arial" pitchFamily="34" charset="0"/>
            </a:endParaRPr>
          </a:p>
          <a:p>
            <a:endParaRPr lang="en-CA" dirty="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98D6364A-08A1-4CA5-A028-86BA996F1204}" type="datetime1">
              <a:rPr lang="en-CA" smtClean="0"/>
              <a:t>2016-09-22</a:t>
            </a:fld>
            <a:endParaRPr lang="en-CA"/>
          </a:p>
        </p:txBody>
      </p:sp>
      <p:sp>
        <p:nvSpPr>
          <p:cNvPr id="7" name="Title 6"/>
          <p:cNvSpPr>
            <a:spLocks noGrp="1"/>
          </p:cNvSpPr>
          <p:nvPr>
            <p:ph type="title" idx="4294967295"/>
          </p:nvPr>
        </p:nvSpPr>
        <p:spPr>
          <a:xfrm>
            <a:off x="1905000" y="1600200"/>
            <a:ext cx="5562600" cy="427038"/>
          </a:xfrm>
        </p:spPr>
        <p:txBody>
          <a:bodyPr>
            <a:noAutofit/>
          </a:bodyPr>
          <a:lstStyle/>
          <a:p>
            <a:r>
              <a:rPr lang="en-US" sz="3200" b="1" dirty="0" smtClean="0">
                <a:latin typeface="Georgia" panose="02040502050405020303" pitchFamily="18" charset="0"/>
              </a:rPr>
              <a:t>Resulting Metric: Impact</a:t>
            </a:r>
            <a:endParaRPr lang="en-CA" sz="3200" b="1" dirty="0">
              <a:latin typeface="Georgia" panose="02040502050405020303" pitchFamily="18" charset="0"/>
            </a:endParaRPr>
          </a:p>
        </p:txBody>
      </p:sp>
    </p:spTree>
    <p:extLst>
      <p:ext uri="{BB962C8B-B14F-4D97-AF65-F5344CB8AC3E}">
        <p14:creationId xmlns:p14="http://schemas.microsoft.com/office/powerpoint/2010/main" val="112618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CCBB457B-7641-4022-B7BE-615BD70B0FD4}" type="slidenum">
              <a:rPr lang="en-CA" smtClean="0"/>
              <a:pPr/>
              <a:t>24</a:t>
            </a:fld>
            <a:endParaRPr lang="en-CA"/>
          </a:p>
        </p:txBody>
      </p:sp>
      <p:sp>
        <p:nvSpPr>
          <p:cNvPr id="5" name="Footer Placeholder 4"/>
          <p:cNvSpPr>
            <a:spLocks noGrp="1"/>
          </p:cNvSpPr>
          <p:nvPr>
            <p:ph type="ftr" sz="quarter" idx="11"/>
          </p:nvPr>
        </p:nvSpPr>
        <p:spPr/>
        <p:txBody>
          <a:bodyPr/>
          <a:lstStyle/>
          <a:p>
            <a:endParaRPr lang="en-CA"/>
          </a:p>
        </p:txBody>
      </p:sp>
      <p:sp>
        <p:nvSpPr>
          <p:cNvPr id="13" name="Picture Placeholder 12"/>
          <p:cNvSpPr>
            <a:spLocks noGrp="1"/>
          </p:cNvSpPr>
          <p:nvPr>
            <p:ph type="pic" sz="quarter" idx="19"/>
          </p:nvPr>
        </p:nvSpPr>
        <p:spPr/>
      </p:sp>
      <p:sp>
        <p:nvSpPr>
          <p:cNvPr id="15" name="Text Placeholder 14"/>
          <p:cNvSpPr>
            <a:spLocks noGrp="1"/>
          </p:cNvSpPr>
          <p:nvPr>
            <p:ph type="body" sz="quarter" idx="21"/>
          </p:nvPr>
        </p:nvSpPr>
        <p:spPr/>
        <p:txBody>
          <a:bodyPr/>
          <a:lstStyle/>
          <a:p>
            <a:endParaRPr lang="en-US" sz="1800" dirty="0" smtClean="0">
              <a:latin typeface="Arial" pitchFamily="34" charset="0"/>
            </a:endParaRPr>
          </a:p>
          <a:p>
            <a:r>
              <a:rPr lang="en-US" sz="1800" dirty="0">
                <a:latin typeface="Georgia" panose="02040502050405020303" pitchFamily="18" charset="0"/>
              </a:rPr>
              <a:t> </a:t>
            </a:r>
            <a:r>
              <a:rPr lang="en-US" sz="1800" dirty="0" smtClean="0">
                <a:latin typeface="Georgia" panose="02040502050405020303" pitchFamily="18" charset="0"/>
              </a:rPr>
              <a:t>Yearly Risk = </a:t>
            </a:r>
            <a:r>
              <a:rPr lang="en-US" sz="1800" dirty="0" err="1" smtClean="0">
                <a:latin typeface="Georgia" panose="02040502050405020303" pitchFamily="18" charset="0"/>
              </a:rPr>
              <a:t>Break_Impact</a:t>
            </a:r>
            <a:r>
              <a:rPr lang="en-US" sz="1800" dirty="0" smtClean="0">
                <a:latin typeface="Georgia" panose="02040502050405020303" pitchFamily="18" charset="0"/>
              </a:rPr>
              <a:t> X </a:t>
            </a:r>
            <a:r>
              <a:rPr lang="en-US" sz="1800" dirty="0" err="1" smtClean="0">
                <a:latin typeface="Georgia" panose="02040502050405020303" pitchFamily="18" charset="0"/>
              </a:rPr>
              <a:t>break_odds</a:t>
            </a:r>
            <a:endParaRPr lang="en-US" sz="1800" dirty="0" smtClean="0">
              <a:latin typeface="Georgia" panose="02040502050405020303" pitchFamily="18" charset="0"/>
            </a:endParaRPr>
          </a:p>
          <a:p>
            <a:pPr>
              <a:lnSpc>
                <a:spcPct val="100000"/>
              </a:lnSpc>
            </a:pPr>
            <a:r>
              <a:rPr lang="en-US" sz="1800" u="sng" dirty="0" smtClean="0">
                <a:latin typeface="Georgia" panose="02040502050405020303" pitchFamily="18" charset="0"/>
              </a:rPr>
              <a:t> </a:t>
            </a:r>
            <a:r>
              <a:rPr lang="en-US" sz="1800" dirty="0" smtClean="0">
                <a:latin typeface="Georgia" panose="02040502050405020303" pitchFamily="18" charset="0"/>
              </a:rPr>
              <a:t>Yearly </a:t>
            </a:r>
            <a:r>
              <a:rPr lang="en-US" sz="1800" dirty="0" smtClean="0">
                <a:latin typeface="Georgia" panose="02040502050405020303" pitchFamily="18" charset="0"/>
              </a:rPr>
              <a:t>Risk Per </a:t>
            </a:r>
            <a:r>
              <a:rPr lang="en-US" sz="1800" dirty="0" err="1" smtClean="0">
                <a:latin typeface="Georgia" panose="02040502050405020303" pitchFamily="18" charset="0"/>
              </a:rPr>
              <a:t>Metre</a:t>
            </a:r>
            <a:r>
              <a:rPr lang="en-US" sz="1800" dirty="0">
                <a:latin typeface="Georgia" panose="02040502050405020303" pitchFamily="18" charset="0"/>
              </a:rPr>
              <a:t> </a:t>
            </a:r>
            <a:r>
              <a:rPr lang="en-US" sz="1800" dirty="0" smtClean="0">
                <a:latin typeface="Georgia" panose="02040502050405020303" pitchFamily="18" charset="0"/>
              </a:rPr>
              <a:t> = </a:t>
            </a:r>
            <a:r>
              <a:rPr lang="en-US" sz="1800" dirty="0" err="1" smtClean="0">
                <a:latin typeface="Georgia" panose="02040502050405020303" pitchFamily="18" charset="0"/>
              </a:rPr>
              <a:t>Yearly_Risk</a:t>
            </a:r>
            <a:r>
              <a:rPr lang="en-US" sz="1800" dirty="0" smtClean="0">
                <a:latin typeface="Georgia" panose="02040502050405020303" pitchFamily="18" charset="0"/>
              </a:rPr>
              <a:t> / </a:t>
            </a:r>
            <a:r>
              <a:rPr lang="en-US" sz="1800" dirty="0" err="1" smtClean="0">
                <a:latin typeface="Georgia" panose="02040502050405020303" pitchFamily="18" charset="0"/>
              </a:rPr>
              <a:t>Length_of_VC</a:t>
            </a:r>
            <a:endParaRPr lang="en-US" sz="1800" u="sng" dirty="0" smtClean="0">
              <a:latin typeface="Georgia" panose="02040502050405020303" pitchFamily="18" charset="0"/>
            </a:endParaRPr>
          </a:p>
          <a:p>
            <a:pPr>
              <a:lnSpc>
                <a:spcPct val="100000"/>
              </a:lnSpc>
            </a:pPr>
            <a:endParaRPr lang="en-US" sz="1800" u="sng" dirty="0" smtClean="0">
              <a:latin typeface="Georgia" panose="02040502050405020303" pitchFamily="18" charset="0"/>
            </a:endParaRPr>
          </a:p>
          <a:p>
            <a:pPr>
              <a:lnSpc>
                <a:spcPct val="100000"/>
              </a:lnSpc>
            </a:pPr>
            <a:r>
              <a:rPr lang="en-US" sz="1800" u="sng" dirty="0" smtClean="0">
                <a:latin typeface="Georgia" panose="02040502050405020303" pitchFamily="18" charset="0"/>
              </a:rPr>
              <a:t>($</a:t>
            </a:r>
            <a:r>
              <a:rPr lang="en-US" sz="1800" u="sng" dirty="0" smtClean="0">
                <a:latin typeface="Georgia" panose="02040502050405020303" pitchFamily="18" charset="0"/>
              </a:rPr>
              <a:t>25,000 + 9 X $250 + $1000</a:t>
            </a:r>
            <a:r>
              <a:rPr lang="en-US" sz="1800" u="sng" dirty="0">
                <a:latin typeface="Georgia" panose="02040502050405020303" pitchFamily="18" charset="0"/>
              </a:rPr>
              <a:t>) </a:t>
            </a:r>
            <a:r>
              <a:rPr lang="en-US" sz="1800" u="sng" dirty="0" smtClean="0">
                <a:latin typeface="Georgia" panose="02040502050405020303" pitchFamily="18" charset="0"/>
              </a:rPr>
              <a:t>* 0.264 </a:t>
            </a:r>
            <a:r>
              <a:rPr lang="en-US" sz="1800" u="sng" dirty="0">
                <a:latin typeface="Georgia" panose="02040502050405020303" pitchFamily="18" charset="0"/>
              </a:rPr>
              <a:t>breaks/year </a:t>
            </a:r>
            <a:r>
              <a:rPr lang="en-US" sz="1800" u="sng" dirty="0" smtClean="0">
                <a:latin typeface="Georgia" panose="02040502050405020303" pitchFamily="18" charset="0"/>
              </a:rPr>
              <a:t> </a:t>
            </a:r>
            <a:r>
              <a:rPr lang="en-US" sz="1800" dirty="0" smtClean="0">
                <a:latin typeface="Georgia" panose="02040502050405020303" pitchFamily="18" charset="0"/>
              </a:rPr>
              <a:t>		       </a:t>
            </a:r>
            <a:r>
              <a:rPr lang="en-US" sz="1800" dirty="0" smtClean="0">
                <a:latin typeface="Georgia" panose="02040502050405020303" pitchFamily="18" charset="0"/>
              </a:rPr>
              <a:t>            </a:t>
            </a:r>
            <a:r>
              <a:rPr lang="en-US" sz="1800" dirty="0" smtClean="0">
                <a:latin typeface="Georgia" panose="02040502050405020303" pitchFamily="18" charset="0"/>
              </a:rPr>
              <a:t>155m</a:t>
            </a:r>
            <a:endParaRPr lang="en-US" sz="1800" u="sng" dirty="0" smtClean="0">
              <a:latin typeface="Georgia" panose="02040502050405020303" pitchFamily="18" charset="0"/>
            </a:endParaRPr>
          </a:p>
          <a:p>
            <a:pPr>
              <a:lnSpc>
                <a:spcPct val="100000"/>
              </a:lnSpc>
            </a:pPr>
            <a:r>
              <a:rPr lang="en-US" sz="1800" b="1" smtClean="0">
                <a:latin typeface="Georgia" panose="02040502050405020303" pitchFamily="18" charset="0"/>
              </a:rPr>
              <a:t>                  = </a:t>
            </a:r>
            <a:r>
              <a:rPr lang="en-US" sz="1800" b="1" dirty="0" smtClean="0">
                <a:latin typeface="Georgia" panose="02040502050405020303" pitchFamily="18" charset="0"/>
              </a:rPr>
              <a:t>$48 / </a:t>
            </a:r>
            <a:r>
              <a:rPr lang="en-US" sz="1800" b="1" dirty="0" err="1" smtClean="0">
                <a:latin typeface="Georgia" panose="02040502050405020303" pitchFamily="18" charset="0"/>
              </a:rPr>
              <a:t>metre</a:t>
            </a:r>
            <a:r>
              <a:rPr lang="en-US" sz="1800" b="1" dirty="0" smtClean="0">
                <a:latin typeface="Georgia" panose="02040502050405020303" pitchFamily="18" charset="0"/>
              </a:rPr>
              <a:t> / year</a:t>
            </a:r>
          </a:p>
          <a:p>
            <a:endParaRPr lang="en-CA" sz="1800" dirty="0"/>
          </a:p>
        </p:txBody>
      </p:sp>
      <p:sp>
        <p:nvSpPr>
          <p:cNvPr id="8" name="Text Placeholder 7"/>
          <p:cNvSpPr>
            <a:spLocks noGrp="1"/>
          </p:cNvSpPr>
          <p:nvPr>
            <p:ph type="body" sz="quarter" idx="18"/>
          </p:nvPr>
        </p:nvSpPr>
        <p:spPr/>
        <p:txBody>
          <a:bodyPr/>
          <a:lstStyle/>
          <a:p>
            <a:endParaRPr lang="en-US" dirty="0" smtClean="0">
              <a:solidFill>
                <a:schemeClr val="tx1"/>
              </a:solidFill>
              <a:latin typeface="Arial" pitchFamily="34" charset="0"/>
            </a:endParaRPr>
          </a:p>
          <a:p>
            <a:r>
              <a:rPr lang="en-US" dirty="0" smtClean="0">
                <a:solidFill>
                  <a:schemeClr val="tx1"/>
                </a:solidFill>
                <a:latin typeface="Arial" pitchFamily="34" charset="0"/>
              </a:rPr>
              <a:t> </a:t>
            </a:r>
            <a:endParaRPr lang="en-CA" dirty="0" smtClean="0">
              <a:solidFill>
                <a:schemeClr val="tx1"/>
              </a:solidFill>
              <a:latin typeface="Arial" pitchFamily="34" charset="0"/>
            </a:endParaRPr>
          </a:p>
          <a:p>
            <a:endParaRPr lang="en-CA" dirty="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98D6364A-08A1-4CA5-A028-86BA996F1204}" type="datetime1">
              <a:rPr lang="en-CA" smtClean="0"/>
              <a:t>2016-09-22</a:t>
            </a:fld>
            <a:endParaRPr lang="en-CA"/>
          </a:p>
        </p:txBody>
      </p:sp>
      <p:sp>
        <p:nvSpPr>
          <p:cNvPr id="7" name="Title 6"/>
          <p:cNvSpPr>
            <a:spLocks noGrp="1"/>
          </p:cNvSpPr>
          <p:nvPr>
            <p:ph type="title" idx="4294967295"/>
          </p:nvPr>
        </p:nvSpPr>
        <p:spPr>
          <a:xfrm>
            <a:off x="1676400" y="1600200"/>
            <a:ext cx="6248400" cy="427038"/>
          </a:xfrm>
        </p:spPr>
        <p:txBody>
          <a:bodyPr>
            <a:noAutofit/>
          </a:bodyPr>
          <a:lstStyle/>
          <a:p>
            <a:r>
              <a:rPr lang="en-US" sz="3200" b="1" dirty="0" smtClean="0">
                <a:latin typeface="Georgia" panose="02040502050405020303" pitchFamily="18" charset="0"/>
              </a:rPr>
              <a:t>Resulting Metric:  Yearly Risk</a:t>
            </a:r>
            <a:endParaRPr lang="en-CA" sz="3200" b="1" dirty="0">
              <a:latin typeface="Georgia" panose="02040502050405020303"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panose="02040502050405020303" pitchFamily="18" charset="0"/>
              </a:rPr>
              <a:t>Resulting Metric</a:t>
            </a:r>
            <a:endParaRPr lang="en-CA" b="1" dirty="0">
              <a:latin typeface="Georgia" panose="02040502050405020303"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86241011"/>
              </p:ext>
            </p:extLst>
          </p:nvPr>
        </p:nvGraphicFramePr>
        <p:xfrm>
          <a:off x="762000" y="1447802"/>
          <a:ext cx="7620000" cy="3733800"/>
        </p:xfrm>
        <a:graphic>
          <a:graphicData uri="http://schemas.openxmlformats.org/drawingml/2006/table">
            <a:tbl>
              <a:tblPr firstRow="1" bandRow="1">
                <a:tableStyleId>{073A0DAA-6AF3-43AB-8588-CEC1D06C72B9}</a:tableStyleId>
              </a:tblPr>
              <a:tblGrid>
                <a:gridCol w="3238500"/>
                <a:gridCol w="4381500"/>
              </a:tblGrid>
              <a:tr h="533400">
                <a:tc>
                  <a:txBody>
                    <a:bodyPr/>
                    <a:lstStyle/>
                    <a:p>
                      <a:pPr marL="0" marR="0" algn="ctr">
                        <a:spcBef>
                          <a:spcPts val="0"/>
                        </a:spcBef>
                        <a:spcAft>
                          <a:spcPts val="0"/>
                        </a:spcAft>
                      </a:pPr>
                      <a:r>
                        <a:rPr lang="en-US" sz="2000" b="1" dirty="0" smtClean="0">
                          <a:latin typeface="Georgia" panose="02040502050405020303" pitchFamily="18" charset="0"/>
                          <a:ea typeface="Times New Roman"/>
                          <a:cs typeface="Times New Roman"/>
                        </a:rPr>
                        <a:t>Risk, $/m/year</a:t>
                      </a:r>
                      <a:endParaRPr lang="en-CA" sz="1600" dirty="0">
                        <a:latin typeface="Georgia" panose="02040502050405020303" pitchFamily="18" charset="0"/>
                        <a:ea typeface="Times New Roman"/>
                        <a:cs typeface="Times New Roman"/>
                      </a:endParaRPr>
                    </a:p>
                  </a:txBody>
                  <a:tcPr marL="68580" marR="68580" marT="0" marB="0"/>
                </a:tc>
                <a:tc>
                  <a:txBody>
                    <a:bodyPr/>
                    <a:lstStyle/>
                    <a:p>
                      <a:pPr marL="0" marR="0">
                        <a:spcBef>
                          <a:spcPts val="0"/>
                        </a:spcBef>
                        <a:spcAft>
                          <a:spcPts val="0"/>
                        </a:spcAft>
                      </a:pPr>
                      <a:r>
                        <a:rPr lang="en-US" sz="2000" b="1" dirty="0" smtClean="0">
                          <a:latin typeface="Georgia" panose="02040502050405020303" pitchFamily="18" charset="0"/>
                          <a:ea typeface="Times New Roman"/>
                          <a:cs typeface="Times New Roman"/>
                        </a:rPr>
                        <a:t>We</a:t>
                      </a:r>
                      <a:r>
                        <a:rPr lang="en-US" sz="2000" b="1" baseline="0" dirty="0" smtClean="0">
                          <a:latin typeface="Georgia" panose="02040502050405020303" pitchFamily="18" charset="0"/>
                          <a:ea typeface="Times New Roman"/>
                          <a:cs typeface="Times New Roman"/>
                        </a:rPr>
                        <a:t> Can Justify Money For:</a:t>
                      </a:r>
                      <a:endParaRPr lang="en-CA" sz="1600" dirty="0">
                        <a:latin typeface="Georgia" panose="02040502050405020303" pitchFamily="18" charset="0"/>
                        <a:ea typeface="Times New Roman"/>
                        <a:cs typeface="Times New Roman"/>
                      </a:endParaRPr>
                    </a:p>
                  </a:txBody>
                  <a:tcPr marL="68580" marR="68580" marT="0" marB="0"/>
                </a:tc>
              </a:tr>
              <a:tr h="533400">
                <a:tc>
                  <a:txBody>
                    <a:bodyPr/>
                    <a:lstStyle/>
                    <a:p>
                      <a:pPr marL="0" marR="0" algn="ctr">
                        <a:spcBef>
                          <a:spcPts val="0"/>
                        </a:spcBef>
                        <a:spcAft>
                          <a:spcPts val="0"/>
                        </a:spcAft>
                      </a:pPr>
                      <a:r>
                        <a:rPr lang="en-US" sz="2000" b="1" dirty="0" smtClean="0">
                          <a:latin typeface="Georgia" panose="02040502050405020303" pitchFamily="18" charset="0"/>
                          <a:ea typeface="Times New Roman"/>
                          <a:cs typeface="Times New Roman"/>
                        </a:rPr>
                        <a:t>$0</a:t>
                      </a:r>
                      <a:r>
                        <a:rPr lang="en-US" sz="2000" b="1" baseline="0" dirty="0" smtClean="0">
                          <a:latin typeface="Georgia" panose="02040502050405020303" pitchFamily="18" charset="0"/>
                          <a:ea typeface="Times New Roman"/>
                          <a:cs typeface="Times New Roman"/>
                        </a:rPr>
                        <a:t>  </a:t>
                      </a:r>
                      <a:r>
                        <a:rPr lang="en-US" sz="2000" b="1" dirty="0" smtClean="0">
                          <a:latin typeface="Georgia" panose="02040502050405020303" pitchFamily="18" charset="0"/>
                          <a:ea typeface="Times New Roman"/>
                          <a:cs typeface="Times New Roman"/>
                        </a:rPr>
                        <a:t>–</a:t>
                      </a:r>
                      <a:r>
                        <a:rPr lang="en-US" sz="2000" b="1" baseline="0" dirty="0" smtClean="0">
                          <a:latin typeface="Georgia" panose="02040502050405020303" pitchFamily="18" charset="0"/>
                          <a:ea typeface="Times New Roman"/>
                          <a:cs typeface="Times New Roman"/>
                        </a:rPr>
                        <a:t>  $5</a:t>
                      </a:r>
                      <a:endParaRPr lang="en-CA" sz="1600" b="1" dirty="0">
                        <a:latin typeface="Georgia" panose="02040502050405020303" pitchFamily="18" charset="0"/>
                        <a:ea typeface="Times New Roman"/>
                        <a:cs typeface="Times New Roman"/>
                      </a:endParaRPr>
                    </a:p>
                  </a:txBody>
                  <a:tcPr marL="68580" marR="68580" marT="0" marB="0"/>
                </a:tc>
                <a:tc>
                  <a:txBody>
                    <a:bodyPr/>
                    <a:lstStyle/>
                    <a:p>
                      <a:pPr marL="0" marR="0" algn="ctr">
                        <a:spcBef>
                          <a:spcPts val="0"/>
                        </a:spcBef>
                        <a:spcAft>
                          <a:spcPts val="0"/>
                        </a:spcAft>
                      </a:pPr>
                      <a:r>
                        <a:rPr lang="en-US" sz="2000" b="1" dirty="0">
                          <a:latin typeface="Georgia" panose="02040502050405020303" pitchFamily="18" charset="0"/>
                          <a:ea typeface="Times New Roman"/>
                          <a:cs typeface="Times New Roman"/>
                        </a:rPr>
                        <a:t>Ignore</a:t>
                      </a:r>
                      <a:endParaRPr lang="en-CA" sz="1600" b="1" dirty="0">
                        <a:latin typeface="Georgia" panose="02040502050405020303" pitchFamily="18" charset="0"/>
                        <a:ea typeface="Times New Roman"/>
                        <a:cs typeface="Times New Roman"/>
                      </a:endParaRPr>
                    </a:p>
                  </a:txBody>
                  <a:tcPr marL="68580" marR="68580" marT="0" marB="0"/>
                </a:tc>
              </a:tr>
              <a:tr h="533400">
                <a:tc>
                  <a:txBody>
                    <a:bodyPr/>
                    <a:lstStyle/>
                    <a:p>
                      <a:pPr marL="0" marR="0" algn="ctr">
                        <a:spcBef>
                          <a:spcPts val="0"/>
                        </a:spcBef>
                        <a:spcAft>
                          <a:spcPts val="0"/>
                        </a:spcAft>
                      </a:pPr>
                      <a:r>
                        <a:rPr lang="en-US" sz="2000" b="1" dirty="0" smtClean="0">
                          <a:latin typeface="Georgia" panose="02040502050405020303" pitchFamily="18" charset="0"/>
                          <a:ea typeface="Times New Roman"/>
                          <a:cs typeface="Times New Roman"/>
                        </a:rPr>
                        <a:t>$5  –  $10</a:t>
                      </a:r>
                      <a:endParaRPr lang="en-CA" sz="1600" b="1" dirty="0">
                        <a:latin typeface="Georgia" panose="02040502050405020303" pitchFamily="18" charset="0"/>
                        <a:ea typeface="Times New Roman"/>
                        <a:cs typeface="Times New Roman"/>
                      </a:endParaRPr>
                    </a:p>
                  </a:txBody>
                  <a:tcPr marL="68580" marR="68580" marT="0" marB="0"/>
                </a:tc>
                <a:tc>
                  <a:txBody>
                    <a:bodyPr/>
                    <a:lstStyle/>
                    <a:p>
                      <a:pPr marL="0" marR="0" algn="ctr">
                        <a:spcBef>
                          <a:spcPts val="0"/>
                        </a:spcBef>
                        <a:spcAft>
                          <a:spcPts val="0"/>
                        </a:spcAft>
                      </a:pPr>
                      <a:r>
                        <a:rPr lang="en-US" sz="2000" b="1" dirty="0">
                          <a:latin typeface="Georgia" panose="02040502050405020303" pitchFamily="18" charset="0"/>
                          <a:ea typeface="Times New Roman"/>
                          <a:cs typeface="Times New Roman"/>
                        </a:rPr>
                        <a:t>Monitor</a:t>
                      </a:r>
                      <a:endParaRPr lang="en-CA" sz="1600" b="1" dirty="0">
                        <a:latin typeface="Georgia" panose="02040502050405020303" pitchFamily="18" charset="0"/>
                        <a:ea typeface="Times New Roman"/>
                        <a:cs typeface="Times New Roman"/>
                      </a:endParaRPr>
                    </a:p>
                  </a:txBody>
                  <a:tcPr marL="68580" marR="68580" marT="0" marB="0"/>
                </a:tc>
              </a:tr>
              <a:tr h="533400">
                <a:tc>
                  <a:txBody>
                    <a:bodyPr/>
                    <a:lstStyle/>
                    <a:p>
                      <a:pPr marL="0" marR="0" algn="ctr">
                        <a:spcBef>
                          <a:spcPts val="0"/>
                        </a:spcBef>
                        <a:spcAft>
                          <a:spcPts val="0"/>
                        </a:spcAft>
                      </a:pPr>
                      <a:r>
                        <a:rPr lang="en-US" sz="2000" b="1" dirty="0" smtClean="0">
                          <a:latin typeface="Georgia" panose="02040502050405020303" pitchFamily="18" charset="0"/>
                          <a:ea typeface="Times New Roman"/>
                          <a:cs typeface="Times New Roman"/>
                        </a:rPr>
                        <a:t>$10 </a:t>
                      </a:r>
                      <a:r>
                        <a:rPr lang="en-US" sz="2000" b="1" dirty="0">
                          <a:latin typeface="Georgia" panose="02040502050405020303" pitchFamily="18" charset="0"/>
                          <a:ea typeface="Times New Roman"/>
                          <a:cs typeface="Times New Roman"/>
                        </a:rPr>
                        <a:t>– </a:t>
                      </a:r>
                      <a:r>
                        <a:rPr lang="en-US" sz="2000" b="1" dirty="0" smtClean="0">
                          <a:latin typeface="Georgia" panose="02040502050405020303" pitchFamily="18" charset="0"/>
                          <a:ea typeface="Times New Roman"/>
                          <a:cs typeface="Times New Roman"/>
                        </a:rPr>
                        <a:t>$15</a:t>
                      </a:r>
                      <a:endParaRPr lang="en-CA" sz="1600" b="1" dirty="0">
                        <a:latin typeface="Georgia" panose="02040502050405020303" pitchFamily="18" charset="0"/>
                        <a:ea typeface="Times New Roman"/>
                        <a:cs typeface="Times New Roman"/>
                      </a:endParaRPr>
                    </a:p>
                  </a:txBody>
                  <a:tcPr marL="68580" marR="68580" marT="0" marB="0"/>
                </a:tc>
                <a:tc>
                  <a:txBody>
                    <a:bodyPr/>
                    <a:lstStyle/>
                    <a:p>
                      <a:pPr marL="0" marR="0" algn="ctr">
                        <a:spcBef>
                          <a:spcPts val="0"/>
                        </a:spcBef>
                        <a:spcAft>
                          <a:spcPts val="0"/>
                        </a:spcAft>
                      </a:pPr>
                      <a:r>
                        <a:rPr lang="en-US" sz="2000" b="1" dirty="0">
                          <a:latin typeface="Georgia" panose="02040502050405020303" pitchFamily="18" charset="0"/>
                          <a:ea typeface="Times New Roman"/>
                          <a:cs typeface="Times New Roman"/>
                        </a:rPr>
                        <a:t>Potential Anode Retrofit</a:t>
                      </a:r>
                      <a:endParaRPr lang="en-CA" sz="1600" b="1" dirty="0">
                        <a:latin typeface="Georgia" panose="02040502050405020303" pitchFamily="18" charset="0"/>
                        <a:ea typeface="Times New Roman"/>
                        <a:cs typeface="Times New Roman"/>
                      </a:endParaRPr>
                    </a:p>
                  </a:txBody>
                  <a:tcPr marL="68580" marR="68580" marT="0" marB="0"/>
                </a:tc>
              </a:tr>
              <a:tr h="533400">
                <a:tc>
                  <a:txBody>
                    <a:bodyPr/>
                    <a:lstStyle/>
                    <a:p>
                      <a:pPr marL="0" marR="0" algn="ctr">
                        <a:spcBef>
                          <a:spcPts val="0"/>
                        </a:spcBef>
                        <a:spcAft>
                          <a:spcPts val="0"/>
                        </a:spcAft>
                      </a:pPr>
                      <a:r>
                        <a:rPr lang="en-US" sz="2000" b="1" dirty="0" smtClean="0">
                          <a:latin typeface="Georgia" panose="02040502050405020303" pitchFamily="18" charset="0"/>
                          <a:ea typeface="Times New Roman"/>
                          <a:cs typeface="Times New Roman"/>
                        </a:rPr>
                        <a:t>$15 </a:t>
                      </a:r>
                      <a:r>
                        <a:rPr lang="en-US" sz="2000" b="1" dirty="0">
                          <a:latin typeface="Georgia" panose="02040502050405020303" pitchFamily="18" charset="0"/>
                          <a:ea typeface="Times New Roman"/>
                          <a:cs typeface="Times New Roman"/>
                        </a:rPr>
                        <a:t>– </a:t>
                      </a:r>
                      <a:r>
                        <a:rPr lang="en-US" sz="2000" b="1" dirty="0" smtClean="0">
                          <a:latin typeface="Georgia" panose="02040502050405020303" pitchFamily="18" charset="0"/>
                          <a:ea typeface="Times New Roman"/>
                          <a:cs typeface="Times New Roman"/>
                        </a:rPr>
                        <a:t>$20</a:t>
                      </a:r>
                      <a:endParaRPr lang="en-CA" sz="1600" b="1" dirty="0">
                        <a:latin typeface="Georgia" panose="02040502050405020303" pitchFamily="18" charset="0"/>
                        <a:ea typeface="Times New Roman"/>
                        <a:cs typeface="Times New Roman"/>
                      </a:endParaRPr>
                    </a:p>
                  </a:txBody>
                  <a:tcPr marL="68580" marR="68580" marT="0" marB="0"/>
                </a:tc>
                <a:tc>
                  <a:txBody>
                    <a:bodyPr/>
                    <a:lstStyle/>
                    <a:p>
                      <a:pPr marL="0" marR="0" algn="ctr">
                        <a:spcBef>
                          <a:spcPts val="0"/>
                        </a:spcBef>
                        <a:spcAft>
                          <a:spcPts val="0"/>
                        </a:spcAft>
                      </a:pPr>
                      <a:r>
                        <a:rPr lang="en-US" sz="2000" b="1" dirty="0">
                          <a:latin typeface="Georgia" panose="02040502050405020303" pitchFamily="18" charset="0"/>
                          <a:ea typeface="Times New Roman"/>
                          <a:cs typeface="Times New Roman"/>
                        </a:rPr>
                        <a:t>Anode </a:t>
                      </a:r>
                      <a:r>
                        <a:rPr lang="en-US" sz="2000" b="1" dirty="0" smtClean="0">
                          <a:latin typeface="Georgia" panose="02040502050405020303" pitchFamily="18" charset="0"/>
                          <a:ea typeface="Times New Roman"/>
                          <a:cs typeface="Times New Roman"/>
                        </a:rPr>
                        <a:t>Retrofit</a:t>
                      </a:r>
                      <a:endParaRPr lang="en-CA" sz="1600" b="1" dirty="0">
                        <a:latin typeface="Georgia" panose="02040502050405020303" pitchFamily="18" charset="0"/>
                        <a:ea typeface="Times New Roman"/>
                        <a:cs typeface="Times New Roman"/>
                      </a:endParaRPr>
                    </a:p>
                  </a:txBody>
                  <a:tcPr marL="68580" marR="68580" marT="0" marB="0"/>
                </a:tc>
              </a:tr>
              <a:tr h="533400">
                <a:tc>
                  <a:txBody>
                    <a:bodyPr/>
                    <a:lstStyle/>
                    <a:p>
                      <a:pPr marL="0" marR="0" algn="ctr">
                        <a:spcBef>
                          <a:spcPts val="0"/>
                        </a:spcBef>
                        <a:spcAft>
                          <a:spcPts val="0"/>
                        </a:spcAft>
                      </a:pPr>
                      <a:r>
                        <a:rPr lang="en-US" sz="2000" b="1" dirty="0" smtClean="0">
                          <a:latin typeface="Georgia" panose="02040502050405020303" pitchFamily="18" charset="0"/>
                          <a:ea typeface="Times New Roman"/>
                          <a:cs typeface="Times New Roman"/>
                        </a:rPr>
                        <a:t>$20 </a:t>
                      </a:r>
                      <a:r>
                        <a:rPr lang="en-US" sz="2000" b="1" dirty="0">
                          <a:latin typeface="Georgia" panose="02040502050405020303" pitchFamily="18" charset="0"/>
                          <a:ea typeface="Times New Roman"/>
                          <a:cs typeface="Times New Roman"/>
                        </a:rPr>
                        <a:t>– </a:t>
                      </a:r>
                      <a:r>
                        <a:rPr lang="en-US" sz="2000" b="1" dirty="0" smtClean="0">
                          <a:latin typeface="Georgia" panose="02040502050405020303" pitchFamily="18" charset="0"/>
                          <a:ea typeface="Times New Roman"/>
                          <a:cs typeface="Times New Roman"/>
                        </a:rPr>
                        <a:t>$30</a:t>
                      </a:r>
                      <a:endParaRPr lang="en-CA" sz="1600" b="1" dirty="0">
                        <a:latin typeface="Georgia" panose="02040502050405020303" pitchFamily="18" charset="0"/>
                        <a:ea typeface="Times New Roman"/>
                        <a:cs typeface="Times New Roman"/>
                      </a:endParaRPr>
                    </a:p>
                  </a:txBody>
                  <a:tcPr marL="68580" marR="68580" marT="0" marB="0"/>
                </a:tc>
                <a:tc>
                  <a:txBody>
                    <a:bodyPr/>
                    <a:lstStyle/>
                    <a:p>
                      <a:pPr marL="0" marR="0" algn="ctr">
                        <a:spcBef>
                          <a:spcPts val="0"/>
                        </a:spcBef>
                        <a:spcAft>
                          <a:spcPts val="0"/>
                        </a:spcAft>
                      </a:pPr>
                      <a:r>
                        <a:rPr lang="en-US" sz="2000" b="1" dirty="0">
                          <a:latin typeface="Georgia" panose="02040502050405020303" pitchFamily="18" charset="0"/>
                          <a:ea typeface="Times New Roman"/>
                          <a:cs typeface="Times New Roman"/>
                        </a:rPr>
                        <a:t>Potential Replacement</a:t>
                      </a:r>
                      <a:endParaRPr lang="en-CA" sz="1600" b="1" dirty="0">
                        <a:latin typeface="Georgia" panose="02040502050405020303" pitchFamily="18" charset="0"/>
                        <a:ea typeface="Times New Roman"/>
                        <a:cs typeface="Times New Roman"/>
                      </a:endParaRPr>
                    </a:p>
                  </a:txBody>
                  <a:tcPr marL="68580" marR="68580" marT="0" marB="0"/>
                </a:tc>
              </a:tr>
              <a:tr h="533400">
                <a:tc>
                  <a:txBody>
                    <a:bodyPr/>
                    <a:lstStyle/>
                    <a:p>
                      <a:pPr marL="0" marR="0" algn="ctr">
                        <a:spcBef>
                          <a:spcPts val="0"/>
                        </a:spcBef>
                        <a:spcAft>
                          <a:spcPts val="0"/>
                        </a:spcAft>
                      </a:pPr>
                      <a:r>
                        <a:rPr lang="en-US" sz="2000" b="1" dirty="0" smtClean="0">
                          <a:latin typeface="Georgia" panose="02040502050405020303" pitchFamily="18" charset="0"/>
                          <a:ea typeface="Times New Roman"/>
                          <a:cs typeface="Times New Roman"/>
                        </a:rPr>
                        <a:t>$30 +</a:t>
                      </a:r>
                      <a:endParaRPr lang="en-CA" sz="1600" b="1" dirty="0">
                        <a:latin typeface="Georgia" panose="02040502050405020303" pitchFamily="18" charset="0"/>
                        <a:ea typeface="Times New Roman"/>
                        <a:cs typeface="Times New Roman"/>
                      </a:endParaRPr>
                    </a:p>
                  </a:txBody>
                  <a:tcPr marL="68580" marR="68580" marT="0" marB="0"/>
                </a:tc>
                <a:tc>
                  <a:txBody>
                    <a:bodyPr/>
                    <a:lstStyle/>
                    <a:p>
                      <a:pPr marL="0" marR="0" algn="ctr">
                        <a:spcBef>
                          <a:spcPts val="0"/>
                        </a:spcBef>
                        <a:spcAft>
                          <a:spcPts val="0"/>
                        </a:spcAft>
                      </a:pPr>
                      <a:r>
                        <a:rPr lang="en-US" sz="2000" b="1" dirty="0">
                          <a:latin typeface="Georgia" panose="02040502050405020303" pitchFamily="18" charset="0"/>
                          <a:ea typeface="Times New Roman"/>
                          <a:cs typeface="Times New Roman"/>
                        </a:rPr>
                        <a:t>Likely Replacement</a:t>
                      </a:r>
                      <a:endParaRPr lang="en-CA" sz="1600" b="1" dirty="0">
                        <a:latin typeface="Georgia" panose="02040502050405020303" pitchFamily="18" charset="0"/>
                        <a:ea typeface="Times New Roman"/>
                        <a:cs typeface="Times New Roman"/>
                      </a:endParaRPr>
                    </a:p>
                  </a:txBody>
                  <a:tcPr marL="68580" marR="68580" marT="0" marB="0"/>
                </a:tc>
              </a:tr>
            </a:tbl>
          </a:graphicData>
        </a:graphic>
      </p:graphicFrame>
      <p:sp>
        <p:nvSpPr>
          <p:cNvPr id="4" name="Date Placeholder 3"/>
          <p:cNvSpPr>
            <a:spLocks noGrp="1"/>
          </p:cNvSpPr>
          <p:nvPr>
            <p:ph type="dt" sz="half" idx="10"/>
          </p:nvPr>
        </p:nvSpPr>
        <p:spPr/>
        <p:txBody>
          <a:bodyPr/>
          <a:lstStyle/>
          <a:p>
            <a:fld id="{1B801FCD-4020-4ED5-A7F0-A3828FE138F4}" type="datetime1">
              <a:rPr lang="en-CA" smtClean="0"/>
              <a:pPr/>
              <a:t>2016-09-22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BB457B-7641-4022-B7BE-615BD70B0FD4}" type="slidenum">
              <a:rPr lang="en-CA" smtClean="0"/>
              <a:pPr/>
              <a:t>25</a:t>
            </a:fld>
            <a:endParaRPr lang="en-C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11480"/>
            <a:ext cx="5791200" cy="1036320"/>
          </a:xfrm>
        </p:spPr>
        <p:txBody>
          <a:bodyPr>
            <a:normAutofit/>
          </a:bodyPr>
          <a:lstStyle/>
          <a:p>
            <a:r>
              <a:rPr lang="en-US" sz="3200" b="1" dirty="0" smtClean="0">
                <a:latin typeface="Georgia" panose="02040502050405020303" pitchFamily="18" charset="0"/>
              </a:rPr>
              <a:t>Risk and Recommendation</a:t>
            </a:r>
            <a:br>
              <a:rPr lang="en-US" sz="3200" b="1" dirty="0" smtClean="0">
                <a:latin typeface="Georgia" panose="02040502050405020303" pitchFamily="18" charset="0"/>
              </a:rPr>
            </a:br>
            <a:r>
              <a:rPr lang="en-US" sz="3200" b="1" dirty="0" smtClean="0">
                <a:latin typeface="Georgia" panose="02040502050405020303" pitchFamily="18" charset="0"/>
              </a:rPr>
              <a:t>At a Glance</a:t>
            </a:r>
            <a:endParaRPr lang="en-CA" sz="3200" b="1" dirty="0">
              <a:latin typeface="Georgia" panose="02040502050405020303" pitchFamily="18" charset="0"/>
            </a:endParaRPr>
          </a:p>
        </p:txBody>
      </p:sp>
      <p:sp>
        <p:nvSpPr>
          <p:cNvPr id="4" name="Date Placeholder 3"/>
          <p:cNvSpPr>
            <a:spLocks noGrp="1"/>
          </p:cNvSpPr>
          <p:nvPr>
            <p:ph type="dt" sz="half" idx="10"/>
          </p:nvPr>
        </p:nvSpPr>
        <p:spPr/>
        <p:txBody>
          <a:bodyPr/>
          <a:lstStyle/>
          <a:p>
            <a:fld id="{92CC5282-1B1E-4C16-984F-FAFDA1D996F8}" type="datetime1">
              <a:rPr lang="en-CA" smtClean="0"/>
              <a:pPr/>
              <a:t>2016-09-22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BB457B-7641-4022-B7BE-615BD70B0FD4}" type="slidenum">
              <a:rPr lang="en-CA" smtClean="0"/>
              <a:pPr/>
              <a:t>26</a:t>
            </a:fld>
            <a:endParaRPr lang="en-CA"/>
          </a:p>
        </p:txBody>
      </p:sp>
      <p:pic>
        <p:nvPicPr>
          <p:cNvPr id="4099" name="Picture 3"/>
          <p:cNvPicPr>
            <a:picLocks noGrp="1" noChangeAspect="1" noChangeArrowheads="1"/>
          </p:cNvPicPr>
          <p:nvPr>
            <p:ph idx="1"/>
          </p:nvPr>
        </p:nvPicPr>
        <p:blipFill>
          <a:blip r:embed="rId3" cstate="print"/>
          <a:srcRect/>
          <a:stretch>
            <a:fillRect/>
          </a:stretch>
        </p:blipFill>
        <p:spPr bwMode="auto">
          <a:xfrm>
            <a:off x="1018907" y="1600200"/>
            <a:ext cx="7106185" cy="4525963"/>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1905000" y="4648200"/>
            <a:ext cx="1704975" cy="1371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a:p>
        </p:txBody>
      </p:sp>
      <p:sp>
        <p:nvSpPr>
          <p:cNvPr id="3" name="Slide Number Placeholder 2"/>
          <p:cNvSpPr>
            <a:spLocks noGrp="1"/>
          </p:cNvSpPr>
          <p:nvPr>
            <p:ph type="sldNum" sz="quarter" idx="10"/>
          </p:nvPr>
        </p:nvSpPr>
        <p:spPr/>
        <p:txBody>
          <a:bodyPr/>
          <a:lstStyle/>
          <a:p>
            <a:fld id="{C2BB63E6-1595-49DD-946C-2DD7DBDEF40D}" type="slidenum">
              <a:rPr lang="en-CA" smtClean="0"/>
              <a:pPr/>
              <a:t>27</a:t>
            </a:fld>
            <a:endParaRPr lang="en-CA" dirty="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11" name="Picture Placeholder 10"/>
          <p:cNvSpPr>
            <a:spLocks noGrp="1"/>
          </p:cNvSpPr>
          <p:nvPr>
            <p:ph type="pic" sz="quarter" idx="22"/>
          </p:nvPr>
        </p:nvSpPr>
        <p:spPr/>
      </p:sp>
      <p:sp>
        <p:nvSpPr>
          <p:cNvPr id="9" name="Text Placeholder 8"/>
          <p:cNvSpPr>
            <a:spLocks noGrp="1"/>
          </p:cNvSpPr>
          <p:nvPr>
            <p:ph type="body" sz="quarter" idx="19"/>
          </p:nvPr>
        </p:nvSpPr>
        <p:spPr/>
        <p:txBody>
          <a:bodyPr/>
          <a:lstStyle/>
          <a:p>
            <a:endParaRPr lang="en-CA" dirty="0"/>
          </a:p>
        </p:txBody>
      </p:sp>
      <p:sp>
        <p:nvSpPr>
          <p:cNvPr id="12" name="Text Placeholder 11"/>
          <p:cNvSpPr>
            <a:spLocks noGrp="1"/>
          </p:cNvSpPr>
          <p:nvPr>
            <p:ph type="body" sz="quarter" idx="23"/>
          </p:nvPr>
        </p:nvSpPr>
        <p:spPr/>
        <p:txBody>
          <a:bodyPr/>
          <a:lstStyle/>
          <a:p>
            <a:r>
              <a:rPr lang="en-US" sz="3200" b="1" dirty="0" smtClean="0">
                <a:latin typeface="Georgia" panose="02040502050405020303" pitchFamily="18" charset="0"/>
              </a:rPr>
              <a:t>2015 Model Review</a:t>
            </a:r>
            <a:endParaRPr lang="en-CA" sz="3200" b="1" dirty="0">
              <a:latin typeface="Georgia" panose="02040502050405020303" pitchFamily="18" charset="0"/>
            </a:endParaRPr>
          </a:p>
        </p:txBody>
      </p:sp>
      <p:sp>
        <p:nvSpPr>
          <p:cNvPr id="8" name="Text Placeholder 7"/>
          <p:cNvSpPr>
            <a:spLocks noGrp="1"/>
          </p:cNvSpPr>
          <p:nvPr>
            <p:ph type="body" sz="quarter" idx="18"/>
          </p:nvPr>
        </p:nvSpPr>
        <p:spPr/>
        <p:txBody>
          <a:bodyPr/>
          <a:lstStyle/>
          <a:p>
            <a:endParaRPr lang="en-CA"/>
          </a:p>
        </p:txBody>
      </p:sp>
      <p:sp>
        <p:nvSpPr>
          <p:cNvPr id="7" name="Subtitle 6"/>
          <p:cNvSpPr>
            <a:spLocks noGrp="1"/>
          </p:cNvSpPr>
          <p:nvPr>
            <p:ph type="subTitle" idx="13"/>
          </p:nvPr>
        </p:nvSpPr>
        <p:spPr>
          <a:xfrm>
            <a:off x="1524000" y="3352800"/>
            <a:ext cx="7162800" cy="1106424"/>
          </a:xfrm>
        </p:spPr>
        <p:txBody>
          <a:bodyPr/>
          <a:lstStyle/>
          <a:p>
            <a:r>
              <a:rPr lang="en-US" sz="3200" dirty="0" smtClean="0">
                <a:latin typeface="Georgia" panose="02040502050405020303" pitchFamily="18" charset="0"/>
              </a:rPr>
              <a:t>Victims Of Our Own Success</a:t>
            </a:r>
            <a:endParaRPr lang="en-CA" sz="3200" dirty="0">
              <a:latin typeface="Georgia" panose="02040502050405020303"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Georgia" panose="02040502050405020303" pitchFamily="18" charset="0"/>
              </a:rPr>
              <a:t>Why Reassess?</a:t>
            </a:r>
            <a:br>
              <a:rPr lang="en-US" sz="3200" b="1" dirty="0" smtClean="0">
                <a:latin typeface="Georgia" panose="02040502050405020303" pitchFamily="18" charset="0"/>
              </a:rPr>
            </a:br>
            <a:r>
              <a:rPr lang="en-US" sz="3200" b="1" dirty="0" smtClean="0">
                <a:latin typeface="Georgia" panose="02040502050405020303" pitchFamily="18" charset="0"/>
              </a:rPr>
              <a:t>5 </a:t>
            </a:r>
            <a:r>
              <a:rPr lang="en-US" sz="3200" b="1" dirty="0" err="1" smtClean="0">
                <a:latin typeface="Georgia" panose="02040502050405020303" pitchFamily="18" charset="0"/>
              </a:rPr>
              <a:t>vs</a:t>
            </a:r>
            <a:r>
              <a:rPr lang="en-US" sz="3200" b="1" dirty="0" smtClean="0">
                <a:latin typeface="Georgia" panose="02040502050405020303" pitchFamily="18" charset="0"/>
              </a:rPr>
              <a:t> 7 Years Influence</a:t>
            </a:r>
            <a:endParaRPr lang="en-CA" sz="3200" b="1" dirty="0">
              <a:latin typeface="Georgia" panose="02040502050405020303" pitchFamily="18" charset="0"/>
            </a:endParaRPr>
          </a:p>
        </p:txBody>
      </p:sp>
      <p:sp>
        <p:nvSpPr>
          <p:cNvPr id="4" name="Date Placeholder 3"/>
          <p:cNvSpPr>
            <a:spLocks noGrp="1"/>
          </p:cNvSpPr>
          <p:nvPr>
            <p:ph type="dt" sz="half" idx="10"/>
          </p:nvPr>
        </p:nvSpPr>
        <p:spPr/>
        <p:txBody>
          <a:bodyPr/>
          <a:lstStyle/>
          <a:p>
            <a:fld id="{8F9296CB-568E-4C4C-8AD6-1877749321D7}" type="datetime1">
              <a:rPr lang="en-CA" smtClean="0"/>
              <a:t>2016-09-22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BB457B-7641-4022-B7BE-615BD70B0FD4}" type="slidenum">
              <a:rPr lang="en-CA" smtClean="0"/>
              <a:pPr/>
              <a:t>28</a:t>
            </a:fld>
            <a:endParaRPr lang="en-CA"/>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3983658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Georgia" panose="02040502050405020303" pitchFamily="18" charset="0"/>
              </a:rPr>
              <a:t>What Do We Use It For?</a:t>
            </a:r>
            <a:endParaRPr lang="en-CA" sz="3200" b="1" dirty="0">
              <a:latin typeface="Georgia" panose="02040502050405020303" pitchFamily="18" charset="0"/>
            </a:endParaRPr>
          </a:p>
        </p:txBody>
      </p:sp>
      <p:sp>
        <p:nvSpPr>
          <p:cNvPr id="3" name="Content Placeholder 2"/>
          <p:cNvSpPr>
            <a:spLocks noGrp="1"/>
          </p:cNvSpPr>
          <p:nvPr>
            <p:ph idx="1"/>
          </p:nvPr>
        </p:nvSpPr>
        <p:spPr/>
        <p:txBody>
          <a:bodyPr/>
          <a:lstStyle/>
          <a:p>
            <a:r>
              <a:rPr lang="en-US" sz="2800" b="1" dirty="0">
                <a:latin typeface="Georgia" panose="02040502050405020303" pitchFamily="18" charset="0"/>
              </a:rPr>
              <a:t>Initial Replacement or Retrofit Program </a:t>
            </a:r>
            <a:r>
              <a:rPr lang="en-US" sz="2800" b="1" dirty="0" smtClean="0">
                <a:latin typeface="Georgia" panose="02040502050405020303" pitchFamily="18" charset="0"/>
              </a:rPr>
              <a:t>Selection</a:t>
            </a:r>
            <a:br>
              <a:rPr lang="en-US" sz="2800" b="1" dirty="0" smtClean="0">
                <a:latin typeface="Georgia" panose="02040502050405020303" pitchFamily="18" charset="0"/>
              </a:rPr>
            </a:br>
            <a:endParaRPr lang="en-US" sz="2800" b="1" dirty="0">
              <a:latin typeface="Georgia" panose="02040502050405020303" pitchFamily="18" charset="0"/>
            </a:endParaRPr>
          </a:p>
          <a:p>
            <a:r>
              <a:rPr lang="en-US" sz="2800" b="1" dirty="0" smtClean="0">
                <a:latin typeface="Georgia" panose="02040502050405020303" pitchFamily="18" charset="0"/>
              </a:rPr>
              <a:t>Quick Assessments:</a:t>
            </a:r>
            <a:br>
              <a:rPr lang="en-US" sz="2800" b="1" dirty="0" smtClean="0">
                <a:latin typeface="Georgia" panose="02040502050405020303" pitchFamily="18" charset="0"/>
              </a:rPr>
            </a:br>
            <a:r>
              <a:rPr lang="en-US" sz="2800" b="1" dirty="0" smtClean="0">
                <a:latin typeface="Georgia" panose="02040502050405020303" pitchFamily="18" charset="0"/>
              </a:rPr>
              <a:t>Answers for Residents, Councilors</a:t>
            </a:r>
          </a:p>
          <a:p>
            <a:pPr>
              <a:buNone/>
            </a:pPr>
            <a:endParaRPr lang="en-US" sz="2800" b="1" dirty="0" smtClean="0">
              <a:latin typeface="Georgia" panose="02040502050405020303" pitchFamily="18" charset="0"/>
            </a:endParaRPr>
          </a:p>
          <a:p>
            <a:r>
              <a:rPr lang="en-US" sz="2800" b="1" dirty="0" smtClean="0">
                <a:latin typeface="Georgia" panose="02040502050405020303" pitchFamily="18" charset="0"/>
              </a:rPr>
              <a:t>Opportunities to Extend or Reduce Jobs</a:t>
            </a:r>
          </a:p>
          <a:p>
            <a:endParaRPr lang="en-US" dirty="0" smtClean="0"/>
          </a:p>
          <a:p>
            <a:endParaRPr lang="en-CA" dirty="0"/>
          </a:p>
        </p:txBody>
      </p:sp>
      <p:sp>
        <p:nvSpPr>
          <p:cNvPr id="4" name="Date Placeholder 3"/>
          <p:cNvSpPr>
            <a:spLocks noGrp="1"/>
          </p:cNvSpPr>
          <p:nvPr>
            <p:ph type="dt" sz="half" idx="10"/>
          </p:nvPr>
        </p:nvSpPr>
        <p:spPr/>
        <p:txBody>
          <a:bodyPr/>
          <a:lstStyle/>
          <a:p>
            <a:fld id="{AC431E7A-EF94-43DC-B636-2A7EBD511782}" type="datetime1">
              <a:rPr lang="en-CA" smtClean="0"/>
              <a:pPr/>
              <a:t>2016-09-22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BB457B-7641-4022-B7BE-615BD70B0FD4}" type="slidenum">
              <a:rPr lang="en-CA" smtClean="0"/>
              <a:pPr/>
              <a:t>29</a:t>
            </a:fld>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a:p>
        </p:txBody>
      </p:sp>
      <p:sp>
        <p:nvSpPr>
          <p:cNvPr id="3" name="Slide Number Placeholder 2"/>
          <p:cNvSpPr>
            <a:spLocks noGrp="1"/>
          </p:cNvSpPr>
          <p:nvPr>
            <p:ph type="sldNum" sz="quarter" idx="10"/>
          </p:nvPr>
        </p:nvSpPr>
        <p:spPr/>
        <p:txBody>
          <a:bodyPr/>
          <a:lstStyle/>
          <a:p>
            <a:fld id="{C2BB63E6-1595-49DD-946C-2DD7DBDEF40D}" type="slidenum">
              <a:rPr lang="en-CA" smtClean="0"/>
              <a:pPr/>
              <a:t>3</a:t>
            </a:fld>
            <a:endParaRPr lang="en-CA" dirty="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11" name="Picture Placeholder 10"/>
          <p:cNvSpPr>
            <a:spLocks noGrp="1"/>
          </p:cNvSpPr>
          <p:nvPr>
            <p:ph type="pic" sz="quarter" idx="22"/>
          </p:nvPr>
        </p:nvSpPr>
        <p:spPr/>
      </p:sp>
      <p:sp>
        <p:nvSpPr>
          <p:cNvPr id="9" name="Text Placeholder 8"/>
          <p:cNvSpPr>
            <a:spLocks noGrp="1"/>
          </p:cNvSpPr>
          <p:nvPr>
            <p:ph type="body" sz="quarter" idx="19"/>
          </p:nvPr>
        </p:nvSpPr>
        <p:spPr/>
        <p:txBody>
          <a:bodyPr/>
          <a:lstStyle/>
          <a:p>
            <a:endParaRPr lang="en-CA" dirty="0"/>
          </a:p>
        </p:txBody>
      </p:sp>
      <p:sp>
        <p:nvSpPr>
          <p:cNvPr id="12" name="Text Placeholder 11"/>
          <p:cNvSpPr>
            <a:spLocks noGrp="1"/>
          </p:cNvSpPr>
          <p:nvPr>
            <p:ph type="body" sz="quarter" idx="23"/>
          </p:nvPr>
        </p:nvSpPr>
        <p:spPr/>
        <p:txBody>
          <a:bodyPr/>
          <a:lstStyle/>
          <a:p>
            <a:r>
              <a:rPr lang="en-US" sz="3600" b="1" dirty="0" smtClean="0">
                <a:latin typeface="Georgia" panose="02040502050405020303" pitchFamily="18" charset="0"/>
              </a:rPr>
              <a:t>2012 Model Build</a:t>
            </a:r>
            <a:br>
              <a:rPr lang="en-US" sz="3600" b="1" dirty="0" smtClean="0">
                <a:latin typeface="Georgia" panose="02040502050405020303" pitchFamily="18" charset="0"/>
              </a:rPr>
            </a:br>
            <a:endParaRPr lang="en-US" sz="3600" b="1" dirty="0" smtClean="0">
              <a:latin typeface="Georgia" panose="02040502050405020303" pitchFamily="18" charset="0"/>
            </a:endParaRPr>
          </a:p>
          <a:p>
            <a:endParaRPr lang="en-CA" sz="3600" b="1" dirty="0">
              <a:latin typeface="Georgia" panose="02040502050405020303" pitchFamily="18" charset="0"/>
            </a:endParaRPr>
          </a:p>
        </p:txBody>
      </p:sp>
      <p:sp>
        <p:nvSpPr>
          <p:cNvPr id="8" name="Text Placeholder 7"/>
          <p:cNvSpPr>
            <a:spLocks noGrp="1"/>
          </p:cNvSpPr>
          <p:nvPr>
            <p:ph type="body" sz="quarter" idx="18"/>
          </p:nvPr>
        </p:nvSpPr>
        <p:spPr/>
        <p:txBody>
          <a:bodyPr/>
          <a:lstStyle/>
          <a:p>
            <a:endParaRPr lang="en-CA"/>
          </a:p>
        </p:txBody>
      </p:sp>
      <p:sp>
        <p:nvSpPr>
          <p:cNvPr id="7" name="Subtitle 6"/>
          <p:cNvSpPr>
            <a:spLocks noGrp="1"/>
          </p:cNvSpPr>
          <p:nvPr>
            <p:ph type="subTitle" idx="13"/>
          </p:nvPr>
        </p:nvSpPr>
        <p:spPr>
          <a:xfrm>
            <a:off x="1524000" y="3505200"/>
            <a:ext cx="7162800" cy="1106424"/>
          </a:xfrm>
        </p:spPr>
        <p:txBody>
          <a:bodyPr/>
          <a:lstStyle/>
          <a:p>
            <a:r>
              <a:rPr lang="en-US" sz="2800" dirty="0" smtClean="0">
                <a:latin typeface="Georgia" panose="02040502050405020303" pitchFamily="18" charset="0"/>
              </a:rPr>
              <a:t>Materials, Diameters and Corrosion, oh my!</a:t>
            </a:r>
            <a:endParaRPr lang="en-CA" sz="28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Georgia" panose="02040502050405020303" pitchFamily="18" charset="0"/>
              </a:rPr>
              <a:t>Future Refinements</a:t>
            </a:r>
            <a:endParaRPr lang="en-CA" sz="3200" b="1" dirty="0">
              <a:latin typeface="Georgia" panose="02040502050405020303" pitchFamily="18" charset="0"/>
            </a:endParaRPr>
          </a:p>
        </p:txBody>
      </p:sp>
      <p:sp>
        <p:nvSpPr>
          <p:cNvPr id="3" name="Content Placeholder 2"/>
          <p:cNvSpPr>
            <a:spLocks noGrp="1"/>
          </p:cNvSpPr>
          <p:nvPr>
            <p:ph idx="1"/>
          </p:nvPr>
        </p:nvSpPr>
        <p:spPr>
          <a:xfrm>
            <a:off x="457200" y="1600200"/>
            <a:ext cx="8382000" cy="4525963"/>
          </a:xfrm>
        </p:spPr>
        <p:txBody>
          <a:bodyPr/>
          <a:lstStyle/>
          <a:p>
            <a:r>
              <a:rPr lang="en-US" dirty="0" smtClean="0">
                <a:latin typeface="Georgia" panose="02040502050405020303" pitchFamily="18" charset="0"/>
              </a:rPr>
              <a:t>Figuring out why initial numbers were high</a:t>
            </a:r>
          </a:p>
          <a:p>
            <a:endParaRPr lang="en-US" dirty="0" smtClean="0">
              <a:latin typeface="Georgia" panose="02040502050405020303" pitchFamily="18" charset="0"/>
            </a:endParaRPr>
          </a:p>
          <a:p>
            <a:r>
              <a:rPr lang="en-US" dirty="0" smtClean="0">
                <a:latin typeface="Georgia" panose="02040502050405020303" pitchFamily="18" charset="0"/>
              </a:rPr>
              <a:t>Effects of Services and Soil Resistivity</a:t>
            </a:r>
          </a:p>
          <a:p>
            <a:pPr lvl="1">
              <a:buNone/>
            </a:pPr>
            <a:endParaRPr lang="en-US" dirty="0" smtClean="0">
              <a:latin typeface="Georgia" panose="02040502050405020303" pitchFamily="18" charset="0"/>
            </a:endParaRPr>
          </a:p>
          <a:p>
            <a:r>
              <a:rPr lang="en-US" dirty="0" smtClean="0">
                <a:latin typeface="Georgia" panose="02040502050405020303" pitchFamily="18" charset="0"/>
              </a:rPr>
              <a:t>Important Buildings on a Valve Circuit</a:t>
            </a:r>
          </a:p>
          <a:p>
            <a:endParaRPr lang="en-US" dirty="0" smtClean="0">
              <a:latin typeface="Georgia" panose="02040502050405020303" pitchFamily="18" charset="0"/>
            </a:endParaRPr>
          </a:p>
          <a:p>
            <a:r>
              <a:rPr lang="en-US" dirty="0" smtClean="0">
                <a:latin typeface="Georgia" panose="02040502050405020303" pitchFamily="18" charset="0"/>
              </a:rPr>
              <a:t>Do All Breaks Affect the Main the Same?</a:t>
            </a:r>
            <a:endParaRPr lang="en-CA" dirty="0">
              <a:latin typeface="Georgia" panose="02040502050405020303" pitchFamily="18" charset="0"/>
            </a:endParaRPr>
          </a:p>
        </p:txBody>
      </p:sp>
      <p:sp>
        <p:nvSpPr>
          <p:cNvPr id="4" name="Date Placeholder 3"/>
          <p:cNvSpPr>
            <a:spLocks noGrp="1"/>
          </p:cNvSpPr>
          <p:nvPr>
            <p:ph type="dt" sz="half" idx="10"/>
          </p:nvPr>
        </p:nvSpPr>
        <p:spPr/>
        <p:txBody>
          <a:bodyPr/>
          <a:lstStyle/>
          <a:p>
            <a:fld id="{F3810225-20BC-442B-B99E-58078BDEE5D1}" type="datetime1">
              <a:rPr lang="en-CA" smtClean="0"/>
              <a:pPr/>
              <a:t>2016-09-22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BB457B-7641-4022-B7BE-615BD70B0FD4}" type="slidenum">
              <a:rPr lang="en-CA" smtClean="0"/>
              <a:pPr/>
              <a:t>30</a:t>
            </a:fld>
            <a:endParaRPr lang="en-C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CCBB457B-7641-4022-B7BE-615BD70B0FD4}" type="slidenum">
              <a:rPr lang="en-CA" smtClean="0"/>
              <a:pPr/>
              <a:t>31</a:t>
            </a:fld>
            <a:endParaRPr lang="en-CA"/>
          </a:p>
        </p:txBody>
      </p:sp>
      <p:sp>
        <p:nvSpPr>
          <p:cNvPr id="5" name="Footer Placeholder 4"/>
          <p:cNvSpPr>
            <a:spLocks noGrp="1"/>
          </p:cNvSpPr>
          <p:nvPr>
            <p:ph type="ftr" sz="quarter" idx="11"/>
          </p:nvPr>
        </p:nvSpPr>
        <p:spPr/>
        <p:txBody>
          <a:bodyPr/>
          <a:lstStyle/>
          <a:p>
            <a:endParaRPr lang="en-CA"/>
          </a:p>
        </p:txBody>
      </p:sp>
      <p:sp>
        <p:nvSpPr>
          <p:cNvPr id="9" name="Picture Placeholder 8"/>
          <p:cNvSpPr>
            <a:spLocks noGrp="1"/>
          </p:cNvSpPr>
          <p:nvPr>
            <p:ph type="pic" sz="quarter" idx="16"/>
          </p:nvPr>
        </p:nvSpPr>
        <p:spPr/>
      </p:sp>
      <p:sp>
        <p:nvSpPr>
          <p:cNvPr id="7" name="Title 6"/>
          <p:cNvSpPr>
            <a:spLocks noGrp="1"/>
          </p:cNvSpPr>
          <p:nvPr>
            <p:ph type="title"/>
          </p:nvPr>
        </p:nvSpPr>
        <p:spPr>
          <a:xfrm>
            <a:off x="1447800" y="4572000"/>
            <a:ext cx="7159752" cy="533400"/>
          </a:xfrm>
        </p:spPr>
        <p:txBody>
          <a:bodyPr>
            <a:normAutofit/>
          </a:bodyPr>
          <a:lstStyle/>
          <a:p>
            <a:r>
              <a:rPr lang="en-US" sz="3200" b="1" dirty="0" smtClean="0">
                <a:latin typeface="Georgia" panose="02040502050405020303" pitchFamily="18" charset="0"/>
              </a:rPr>
              <a:t>Thank you for your time!</a:t>
            </a:r>
            <a:endParaRPr lang="en-CA" sz="3200" b="1" dirty="0">
              <a:latin typeface="Georgia" panose="02040502050405020303" pitchFamily="18" charset="0"/>
            </a:endParaRPr>
          </a:p>
        </p:txBody>
      </p:sp>
      <p:sp>
        <p:nvSpPr>
          <p:cNvPr id="10" name="Text Placeholder 9"/>
          <p:cNvSpPr>
            <a:spLocks noGrp="1"/>
          </p:cNvSpPr>
          <p:nvPr>
            <p:ph type="body" sz="quarter" idx="18"/>
          </p:nvPr>
        </p:nvSpPr>
        <p:spPr/>
        <p:txBody>
          <a:bodyPr/>
          <a:lstStyle/>
          <a:p>
            <a:endParaRPr lang="en-CA"/>
          </a:p>
        </p:txBody>
      </p:sp>
      <p:sp>
        <p:nvSpPr>
          <p:cNvPr id="8" name="Text Placeholder 7"/>
          <p:cNvSpPr>
            <a:spLocks noGrp="1"/>
          </p:cNvSpPr>
          <p:nvPr>
            <p:ph type="body" idx="13"/>
          </p:nvPr>
        </p:nvSpPr>
        <p:spPr/>
        <p:txBody>
          <a:bodyPr/>
          <a:lstStyle/>
          <a:p>
            <a:r>
              <a:rPr lang="en-US" sz="2400" dirty="0" smtClean="0">
                <a:latin typeface="Georgia" panose="02040502050405020303" pitchFamily="18" charset="0"/>
              </a:rPr>
              <a:t>Any further questions please contact</a:t>
            </a:r>
          </a:p>
          <a:p>
            <a:r>
              <a:rPr lang="en-US" sz="2400" dirty="0" smtClean="0">
                <a:latin typeface="Georgia" panose="02040502050405020303" pitchFamily="18" charset="0"/>
              </a:rPr>
              <a:t>Joanna Line, </a:t>
            </a:r>
            <a:r>
              <a:rPr lang="en-US" sz="2400" dirty="0" smtClean="0">
                <a:latin typeface="Georgia" panose="02040502050405020303" pitchFamily="18" charset="0"/>
                <a:hlinkClick r:id="rId3"/>
              </a:rPr>
              <a:t>joanna.line@calgary.ca</a:t>
            </a:r>
            <a:endParaRPr lang="en-US" sz="2400" dirty="0" smtClean="0">
              <a:latin typeface="Georgia" panose="02040502050405020303" pitchFamily="18" charset="0"/>
            </a:endParaRPr>
          </a:p>
          <a:p>
            <a:r>
              <a:rPr lang="en-US" sz="2400" dirty="0" smtClean="0">
                <a:latin typeface="Georgia" panose="02040502050405020303" pitchFamily="18" charset="0"/>
              </a:rPr>
              <a:t>Roy Brander, </a:t>
            </a:r>
            <a:r>
              <a:rPr lang="en-US" sz="2400" dirty="0" smtClean="0">
                <a:latin typeface="Georgia" panose="02040502050405020303" pitchFamily="18" charset="0"/>
                <a:hlinkClick r:id="rId4"/>
              </a:rPr>
              <a:t>roy.brander@gmail.com</a:t>
            </a:r>
            <a:endParaRPr lang="en-US" sz="2400" dirty="0" smtClean="0">
              <a:latin typeface="Georgia" panose="02040502050405020303" pitchFamily="18" charset="0"/>
            </a:endParaRPr>
          </a:p>
          <a:p>
            <a:endParaRPr lang="en-CA" dirty="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04051CB8-C4CC-4FB3-918F-17173D3D2404}" type="datetime1">
              <a:rPr lang="en-CA" smtClean="0"/>
              <a:t>2016-09-22</a:t>
            </a:fld>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09800" y="228600"/>
            <a:ext cx="6553200" cy="533400"/>
          </a:xfrm>
        </p:spPr>
        <p:txBody>
          <a:bodyPr>
            <a:noAutofit/>
          </a:bodyPr>
          <a:lstStyle/>
          <a:p>
            <a:r>
              <a:rPr lang="en-US" sz="3200" b="1" dirty="0" smtClean="0">
                <a:latin typeface="Georgia" panose="02040502050405020303" pitchFamily="18" charset="0"/>
              </a:rPr>
              <a:t>Standard Replacement Limits</a:t>
            </a:r>
            <a:endParaRPr lang="en-CA" sz="3200" b="1" dirty="0">
              <a:latin typeface="Georgia" panose="02040502050405020303" pitchFamily="18" charset="0"/>
            </a:endParaRPr>
          </a:p>
        </p:txBody>
      </p:sp>
      <p:sp>
        <p:nvSpPr>
          <p:cNvPr id="12" name="Content Placeholder 11"/>
          <p:cNvSpPr>
            <a:spLocks noGrp="1"/>
          </p:cNvSpPr>
          <p:nvPr>
            <p:ph sz="quarter" idx="16"/>
          </p:nvPr>
        </p:nvSpPr>
        <p:spPr>
          <a:xfrm>
            <a:off x="4956048" y="990600"/>
            <a:ext cx="3886200" cy="5334000"/>
          </a:xfrm>
        </p:spPr>
        <p:txBody>
          <a:bodyPr/>
          <a:lstStyle/>
          <a:p>
            <a:pPr>
              <a:buNone/>
            </a:pPr>
            <a:r>
              <a:rPr lang="en-US" sz="1800" dirty="0" smtClean="0">
                <a:latin typeface="Georgia" panose="02040502050405020303" pitchFamily="18" charset="0"/>
              </a:rPr>
              <a:t>The “Unit of Work” is the Valve Circuit: The segments of main you can turn off with valves</a:t>
            </a:r>
          </a:p>
          <a:p>
            <a:pPr>
              <a:buNone/>
            </a:pPr>
            <a:endParaRPr lang="en-CA" sz="1800" dirty="0" smtClean="0">
              <a:latin typeface="Georgia" panose="02040502050405020303" pitchFamily="18" charset="0"/>
            </a:endParaRPr>
          </a:p>
          <a:p>
            <a:pPr>
              <a:buFont typeface="Arial" pitchFamily="34" charset="0"/>
              <a:buChar char="•"/>
            </a:pPr>
            <a:r>
              <a:rPr lang="en-US" sz="1800" dirty="0" smtClean="0">
                <a:latin typeface="Georgia" panose="02040502050405020303" pitchFamily="18" charset="0"/>
              </a:rPr>
              <a:t> The unit of customers affected by a repair;  also the unit of replacement</a:t>
            </a:r>
            <a:br>
              <a:rPr lang="en-US" sz="1800" dirty="0" smtClean="0">
                <a:latin typeface="Georgia" panose="02040502050405020303" pitchFamily="18" charset="0"/>
              </a:rPr>
            </a:br>
            <a:endParaRPr lang="en-US" sz="1800" dirty="0" smtClean="0">
              <a:latin typeface="Georgia" panose="02040502050405020303" pitchFamily="18" charset="0"/>
            </a:endParaRPr>
          </a:p>
          <a:p>
            <a:pPr>
              <a:buFont typeface="Arial" pitchFamily="34" charset="0"/>
              <a:buChar char="•"/>
            </a:pPr>
            <a:r>
              <a:rPr lang="en-US" sz="1800" dirty="0" smtClean="0">
                <a:latin typeface="Georgia" panose="02040502050405020303" pitchFamily="18" charset="0"/>
              </a:rPr>
              <a:t> Model based on count of recent breaks that have happened to the valve circuit</a:t>
            </a:r>
            <a:br>
              <a:rPr lang="en-US" sz="1800" dirty="0" smtClean="0">
                <a:latin typeface="Georgia" panose="02040502050405020303" pitchFamily="18" charset="0"/>
              </a:rPr>
            </a:br>
            <a:endParaRPr lang="en-US" sz="1800" dirty="0" smtClean="0">
              <a:latin typeface="Georgia" panose="02040502050405020303" pitchFamily="18" charset="0"/>
            </a:endParaRPr>
          </a:p>
          <a:p>
            <a:pPr>
              <a:buFont typeface="Arial" pitchFamily="34" charset="0"/>
              <a:buChar char="•"/>
            </a:pPr>
            <a:r>
              <a:rPr lang="en-US" sz="1800" dirty="0" smtClean="0">
                <a:latin typeface="Georgia" panose="02040502050405020303" pitchFamily="18" charset="0"/>
              </a:rPr>
              <a:t>Studied 8652 metallic valve circuits across 1972-2011:  a statistical set of 335,392 “Valve-circuit-years”</a:t>
            </a:r>
            <a:endParaRPr lang="en-CA" sz="1800" dirty="0" smtClean="0">
              <a:latin typeface="Georgia" panose="02040502050405020303" pitchFamily="18" charset="0"/>
            </a:endParaRPr>
          </a:p>
          <a:p>
            <a:endParaRPr lang="en-CA" dirty="0"/>
          </a:p>
        </p:txBody>
      </p:sp>
      <p:pic>
        <p:nvPicPr>
          <p:cNvPr id="14" name="Picture 1"/>
          <p:cNvPicPr>
            <a:picLocks noGrp="1" noChangeAspect="1" noChangeArrowheads="1"/>
          </p:cNvPicPr>
          <p:nvPr>
            <p:ph sz="quarter" idx="15"/>
          </p:nvPr>
        </p:nvPicPr>
        <p:blipFill>
          <a:blip r:embed="rId3" cstate="print"/>
          <a:srcRect/>
          <a:stretch>
            <a:fillRect/>
          </a:stretch>
        </p:blipFill>
        <p:spPr bwMode="auto">
          <a:xfrm>
            <a:off x="152400" y="990600"/>
            <a:ext cx="4865509" cy="507460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52400" y="5486400"/>
            <a:ext cx="1904999" cy="1015440"/>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a:stretch>
            <a:fillRect/>
          </a:stretch>
        </p:blipFill>
        <p:spPr bwMode="auto">
          <a:xfrm>
            <a:off x="3657600" y="5486400"/>
            <a:ext cx="1371600" cy="8667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200" b="1" dirty="0" smtClean="0">
                <a:latin typeface="Georgia" panose="02040502050405020303" pitchFamily="18" charset="0"/>
              </a:rPr>
              <a:t>Risk Groups</a:t>
            </a:r>
            <a:endParaRPr lang="en-CA" sz="3200" b="1" dirty="0">
              <a:latin typeface="Georgia" panose="02040502050405020303" pitchFamily="18" charset="0"/>
            </a:endParaRPr>
          </a:p>
        </p:txBody>
      </p:sp>
      <p:sp>
        <p:nvSpPr>
          <p:cNvPr id="25" name="Content Placeholder 24"/>
          <p:cNvSpPr>
            <a:spLocks noGrp="1"/>
          </p:cNvSpPr>
          <p:nvPr>
            <p:ph idx="1"/>
          </p:nvPr>
        </p:nvSpPr>
        <p:spPr>
          <a:xfrm>
            <a:off x="304800" y="1041257"/>
            <a:ext cx="8534400" cy="5511943"/>
          </a:xfrm>
        </p:spPr>
        <p:txBody>
          <a:bodyPr/>
          <a:lstStyle/>
          <a:p>
            <a:pPr>
              <a:buNone/>
            </a:pPr>
            <a:r>
              <a:rPr lang="en-US" dirty="0" smtClean="0">
                <a:latin typeface="Georgia" panose="02040502050405020303" pitchFamily="18" charset="0"/>
              </a:rPr>
              <a:t>Cohort Groupings by Three Dimensions</a:t>
            </a:r>
          </a:p>
          <a:p>
            <a:pPr marL="971550" lvl="1" indent="-514350">
              <a:buFont typeface="+mj-lt"/>
              <a:buAutoNum type="arabicPeriod"/>
            </a:pPr>
            <a:r>
              <a:rPr lang="en-US" sz="3200" b="1" dirty="0" smtClean="0">
                <a:latin typeface="Georgia" panose="02040502050405020303" pitchFamily="18" charset="0"/>
              </a:rPr>
              <a:t>Material</a:t>
            </a:r>
            <a:r>
              <a:rPr lang="en-US" sz="3200" dirty="0" smtClean="0">
                <a:latin typeface="Georgia" panose="02040502050405020303" pitchFamily="18" charset="0"/>
              </a:rPr>
              <a:t> :  CI (2), DI (2), non-metal (2)</a:t>
            </a:r>
            <a:br>
              <a:rPr lang="en-US" sz="3200" dirty="0" smtClean="0">
                <a:latin typeface="Georgia" panose="02040502050405020303" pitchFamily="18" charset="0"/>
              </a:rPr>
            </a:br>
            <a:r>
              <a:rPr lang="en-US" sz="3200" dirty="0" smtClean="0">
                <a:latin typeface="Georgia" panose="02040502050405020303" pitchFamily="18" charset="0"/>
              </a:rPr>
              <a:t/>
            </a:r>
            <a:br>
              <a:rPr lang="en-US" sz="3200" dirty="0" smtClean="0">
                <a:latin typeface="Georgia" panose="02040502050405020303" pitchFamily="18" charset="0"/>
              </a:rPr>
            </a:br>
            <a:r>
              <a:rPr lang="en-US" sz="3200" dirty="0" smtClean="0">
                <a:latin typeface="Georgia" panose="02040502050405020303" pitchFamily="18" charset="0"/>
              </a:rPr>
              <a:t/>
            </a:r>
            <a:br>
              <a:rPr lang="en-US" sz="3200" dirty="0" smtClean="0">
                <a:latin typeface="Georgia" panose="02040502050405020303" pitchFamily="18" charset="0"/>
              </a:rPr>
            </a:br>
            <a:r>
              <a:rPr lang="en-US" sz="3200" dirty="0" smtClean="0">
                <a:latin typeface="Georgia" panose="02040502050405020303" pitchFamily="18" charset="0"/>
              </a:rPr>
              <a:t/>
            </a:r>
            <a:br>
              <a:rPr lang="en-US" sz="3200" dirty="0" smtClean="0">
                <a:latin typeface="Georgia" panose="02040502050405020303" pitchFamily="18" charset="0"/>
              </a:rPr>
            </a:br>
            <a:r>
              <a:rPr lang="en-US" sz="3200" dirty="0" smtClean="0">
                <a:latin typeface="Georgia" panose="02040502050405020303" pitchFamily="18" charset="0"/>
              </a:rPr>
              <a:t/>
            </a:r>
            <a:br>
              <a:rPr lang="en-US" sz="3200" dirty="0" smtClean="0">
                <a:latin typeface="Georgia" panose="02040502050405020303" pitchFamily="18" charset="0"/>
              </a:rPr>
            </a:br>
            <a:endParaRPr lang="en-US" sz="3200" dirty="0" smtClean="0">
              <a:latin typeface="Georgia" panose="02040502050405020303" pitchFamily="18" charset="0"/>
            </a:endParaRPr>
          </a:p>
          <a:p>
            <a:pPr marL="971550" lvl="1" indent="-514350">
              <a:buFont typeface="+mj-lt"/>
              <a:buAutoNum type="arabicPeriod"/>
            </a:pPr>
            <a:endParaRPr lang="en-US" sz="3200" dirty="0" smtClean="0">
              <a:latin typeface="Georgia" panose="02040502050405020303" pitchFamily="18" charset="0"/>
            </a:endParaRPr>
          </a:p>
          <a:p>
            <a:pPr marL="971550" lvl="1" indent="-514350">
              <a:buFont typeface="+mj-lt"/>
              <a:buAutoNum type="arabicPeriod"/>
            </a:pPr>
            <a:r>
              <a:rPr lang="en-US" sz="3200" b="1" dirty="0" smtClean="0">
                <a:latin typeface="Georgia" panose="02040502050405020303" pitchFamily="18" charset="0"/>
              </a:rPr>
              <a:t>Diameter</a:t>
            </a:r>
            <a:r>
              <a:rPr lang="en-US" sz="3200" dirty="0" smtClean="0">
                <a:latin typeface="Georgia" panose="02040502050405020303" pitchFamily="18" charset="0"/>
              </a:rPr>
              <a:t>: 100-200,  250-400</a:t>
            </a:r>
            <a:endParaRPr lang="en-CA" sz="3200" dirty="0">
              <a:latin typeface="Georgia" panose="02040502050405020303" pitchFamily="18" charset="0"/>
            </a:endParaRPr>
          </a:p>
          <a:p>
            <a:pPr marL="971550" lvl="1" indent="-514350">
              <a:buFont typeface="+mj-lt"/>
              <a:buAutoNum type="arabicPeriod"/>
            </a:pPr>
            <a:r>
              <a:rPr lang="en-US" sz="3200" b="1" dirty="0" smtClean="0">
                <a:latin typeface="Georgia" panose="02040502050405020303" pitchFamily="18" charset="0"/>
              </a:rPr>
              <a:t>Corrosion</a:t>
            </a:r>
            <a:r>
              <a:rPr lang="en-US" sz="3200" dirty="0" smtClean="0">
                <a:latin typeface="Georgia" panose="02040502050405020303" pitchFamily="18" charset="0"/>
              </a:rPr>
              <a:t> : Copper </a:t>
            </a:r>
            <a:r>
              <a:rPr lang="en-US" sz="3200" dirty="0">
                <a:latin typeface="Georgia" panose="02040502050405020303" pitchFamily="18" charset="0"/>
              </a:rPr>
              <a:t>S</a:t>
            </a:r>
            <a:r>
              <a:rPr lang="en-US" sz="3200" dirty="0" smtClean="0">
                <a:latin typeface="Georgia" panose="02040502050405020303" pitchFamily="18" charset="0"/>
              </a:rPr>
              <a:t>ervices? </a:t>
            </a:r>
            <a:r>
              <a:rPr lang="en-US" sz="3200" dirty="0">
                <a:latin typeface="Georgia" panose="02040502050405020303" pitchFamily="18" charset="0"/>
              </a:rPr>
              <a:t> </a:t>
            </a:r>
            <a:r>
              <a:rPr lang="en-US" sz="3200" dirty="0" smtClean="0">
                <a:latin typeface="Georgia" panose="02040502050405020303" pitchFamily="18" charset="0"/>
              </a:rPr>
              <a:t>Soil?</a:t>
            </a:r>
          </a:p>
          <a:p>
            <a:pPr marL="971550" lvl="1" indent="-514350">
              <a:buFont typeface="+mj-lt"/>
              <a:buAutoNum type="arabicPeriod"/>
            </a:pPr>
            <a:endParaRPr lang="en-US" sz="3200" dirty="0" smtClean="0"/>
          </a:p>
        </p:txBody>
      </p:sp>
      <p:sp>
        <p:nvSpPr>
          <p:cNvPr id="4" name="Footer Placeholder 3"/>
          <p:cNvSpPr>
            <a:spLocks noGrp="1"/>
          </p:cNvSpPr>
          <p:nvPr>
            <p:ph type="ftr" sz="quarter" idx="11"/>
          </p:nvPr>
        </p:nvSpPr>
        <p:spPr/>
        <p:txBody>
          <a:bodyPr/>
          <a:lstStyle/>
          <a:p>
            <a:r>
              <a:rPr lang="en-CA" smtClean="0"/>
              <a:t>June 13, 2016 |  Presentation</a:t>
            </a:r>
            <a:endParaRPr lang="en-CA" dirty="0"/>
          </a:p>
        </p:txBody>
      </p:sp>
      <p:sp>
        <p:nvSpPr>
          <p:cNvPr id="3" name="Slide Number Placeholder 2"/>
          <p:cNvSpPr>
            <a:spLocks noGrp="1"/>
          </p:cNvSpPr>
          <p:nvPr>
            <p:ph type="sldNum" sz="quarter" idx="12"/>
          </p:nvPr>
        </p:nvSpPr>
        <p:spPr/>
        <p:txBody>
          <a:bodyPr/>
          <a:lstStyle/>
          <a:p>
            <a:fld id="{C2BB63E6-1595-49DD-946C-2DD7DBDEF40D}" type="slidenum">
              <a:rPr lang="en-CA" smtClean="0"/>
              <a:pPr/>
              <a:t>5</a:t>
            </a:fld>
            <a:endParaRPr lang="en-CA" dirty="0"/>
          </a:p>
        </p:txBody>
      </p:sp>
      <p:pic>
        <p:nvPicPr>
          <p:cNvPr id="6" name="Picture 3"/>
          <p:cNvPicPr>
            <a:picLocks noChangeAspect="1" noChangeArrowheads="1"/>
          </p:cNvPicPr>
          <p:nvPr/>
        </p:nvPicPr>
        <p:blipFill>
          <a:blip r:embed="rId3" cstate="print"/>
          <a:srcRect/>
          <a:stretch>
            <a:fillRect/>
          </a:stretch>
        </p:blipFill>
        <p:spPr bwMode="auto">
          <a:xfrm>
            <a:off x="914400" y="2209800"/>
            <a:ext cx="6400800" cy="299422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smtClean="0">
                <a:latin typeface="Georgia" panose="02040502050405020303" pitchFamily="18" charset="0"/>
              </a:rPr>
              <a:t>Material Cohorts - </a:t>
            </a:r>
            <a:r>
              <a:rPr lang="en-US" sz="3600" b="1" dirty="0" err="1" smtClean="0">
                <a:latin typeface="Georgia" panose="02040502050405020303" pitchFamily="18" charset="0"/>
              </a:rPr>
              <a:t>metres</a:t>
            </a:r>
            <a:r>
              <a:rPr lang="en-US" dirty="0" smtClean="0"/>
              <a:t/>
            </a:r>
            <a:br>
              <a:rPr lang="en-US" dirty="0" smtClean="0"/>
            </a:b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4561372"/>
              </p:ext>
            </p:extLst>
          </p:nvPr>
        </p:nvGraphicFramePr>
        <p:xfrm>
          <a:off x="0" y="990600"/>
          <a:ext cx="9144000" cy="5410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panose="02040502050405020303" pitchFamily="18" charset="0"/>
              </a:rPr>
              <a:t>Material Cohorts</a:t>
            </a:r>
            <a:endParaRPr lang="en-CA" b="1" dirty="0">
              <a:latin typeface="Georgia" panose="02040502050405020303" pitchFamily="18" charset="0"/>
            </a:endParaRPr>
          </a:p>
        </p:txBody>
      </p:sp>
      <p:sp>
        <p:nvSpPr>
          <p:cNvPr id="4" name="Date Placeholder 3"/>
          <p:cNvSpPr>
            <a:spLocks noGrp="1"/>
          </p:cNvSpPr>
          <p:nvPr>
            <p:ph type="dt" sz="half" idx="10"/>
          </p:nvPr>
        </p:nvSpPr>
        <p:spPr/>
        <p:txBody>
          <a:bodyPr/>
          <a:lstStyle/>
          <a:p>
            <a:fld id="{D43F89B3-69DC-4D94-85EF-E86980CD620A}" type="datetime1">
              <a:rPr lang="en-CA" smtClean="0"/>
              <a:pPr/>
              <a:t>2016-09-22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BB457B-7641-4022-B7BE-615BD70B0FD4}" type="slidenum">
              <a:rPr lang="en-CA" smtClean="0"/>
              <a:pPr/>
              <a:t>7</a:t>
            </a:fld>
            <a:endParaRPr lang="en-CA"/>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19214374"/>
              </p:ext>
            </p:extLst>
          </p:nvPr>
        </p:nvGraphicFramePr>
        <p:xfrm>
          <a:off x="0" y="990600"/>
          <a:ext cx="9144000" cy="533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108456992"/>
              </p:ext>
            </p:extLst>
          </p:nvPr>
        </p:nvGraphicFramePr>
        <p:xfrm>
          <a:off x="304800" y="914400"/>
          <a:ext cx="85344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286000" y="304800"/>
            <a:ext cx="5638800" cy="533400"/>
          </a:xfrm>
        </p:spPr>
        <p:txBody>
          <a:bodyPr>
            <a:normAutofit/>
          </a:bodyPr>
          <a:lstStyle/>
          <a:p>
            <a:r>
              <a:rPr lang="en-US" sz="3200" b="1" dirty="0" smtClean="0">
                <a:latin typeface="Georgia" panose="02040502050405020303" pitchFamily="18" charset="0"/>
              </a:rPr>
              <a:t>Material Cohorts</a:t>
            </a:r>
            <a:endParaRPr lang="en-CA" sz="3200" b="1" dirty="0">
              <a:latin typeface="Georgia" panose="020405020504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Georgia" panose="02040502050405020303" pitchFamily="18" charset="0"/>
              </a:rPr>
              <a:t>Diameter Cohort</a:t>
            </a:r>
            <a:endParaRPr lang="en-CA" sz="3200" b="1" dirty="0">
              <a:latin typeface="Georgia" panose="02040502050405020303"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2016-1185 Corporate PPT_July 27">
  <a:themeElements>
    <a:clrScheme name="2015-Corporate">
      <a:dk1>
        <a:srgbClr val="4B4F55"/>
      </a:dk1>
      <a:lt1>
        <a:sysClr val="window" lastClr="FFFFFF"/>
      </a:lt1>
      <a:dk2>
        <a:srgbClr val="4B4F55"/>
      </a:dk2>
      <a:lt2>
        <a:srgbClr val="DBE9ED"/>
      </a:lt2>
      <a:accent1>
        <a:srgbClr val="C8102E"/>
      </a:accent1>
      <a:accent2>
        <a:srgbClr val="FFB25B"/>
      </a:accent2>
      <a:accent3>
        <a:srgbClr val="F9E547"/>
      </a:accent3>
      <a:accent4>
        <a:srgbClr val="B7DD79"/>
      </a:accent4>
      <a:accent5>
        <a:srgbClr val="A2789C"/>
      </a:accent5>
      <a:accent6>
        <a:srgbClr val="A3C7D2"/>
      </a:accent6>
      <a:hlink>
        <a:srgbClr val="009CDE"/>
      </a:hlink>
      <a:folHlink>
        <a:srgbClr val="6BA4B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yCity Template" ma:contentTypeID="0x010100A96AFE4B55E84A6CB54E626B2AC8961A0200244D879F8A5F4A4B9839F2342773494F" ma:contentTypeVersion="3" ma:contentTypeDescription="myCity Template" ma:contentTypeScope="" ma:versionID="29b021ea2986867393e1768988d26fcf">
  <xsd:schema xmlns:xsd="http://www.w3.org/2001/XMLSchema" xmlns:p="http://schemas.microsoft.com/office/2006/metadata/properties" xmlns:ns1="http://schemas.microsoft.com/sharepoint/v3" xmlns:ns2="400FA6B0-C000-40E3-89A7-1DA77C11B87E" xmlns:ns3="http://schemas.microsoft.com/sharepoint/v3/fields" targetNamespace="http://schemas.microsoft.com/office/2006/metadata/properties" ma:root="true" ma:fieldsID="611d94a26375b6a31e47bba9da1fbd25" ns1:_="" ns2:_="" ns3:_="">
    <xsd:import namespace="http://schemas.microsoft.com/sharepoint/v3"/>
    <xsd:import namespace="400FA6B0-C000-40E3-89A7-1DA77C11B87E"/>
    <xsd:import namespace="http://schemas.microsoft.com/sharepoint/v3/fields"/>
    <xsd:element name="properties">
      <xsd:complexType>
        <xsd:sequence>
          <xsd:element name="documentManagement">
            <xsd:complexType>
              <xsd:all>
                <xsd:element ref="ns1:Comments" minOccurs="0"/>
                <xsd:element ref="ns2:IsPopular" minOccurs="0"/>
                <xsd:element ref="ns2:OeeDocNumber" minOccurs="0"/>
                <xsd:element ref="ns3:BusinessUnitRef" minOccurs="0"/>
                <xsd:element ref="ns3:DepartmentRef"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Comments" ma:index="8" nillable="true" ma:displayName="Description" ma:internalName="Comments">
      <xsd:simpleType>
        <xsd:restriction base="dms:Note"/>
      </xsd:simpleType>
    </xsd:element>
  </xsd:schema>
  <xsd:schema xmlns:xsd="http://www.w3.org/2001/XMLSchema" xmlns:dms="http://schemas.microsoft.com/office/2006/documentManagement/types" targetNamespace="400FA6B0-C000-40E3-89A7-1DA77C11B87E" elementFormDefault="qualified">
    <xsd:import namespace="http://schemas.microsoft.com/office/2006/documentManagement/types"/>
    <xsd:element name="IsPopular" ma:index="9" nillable="true" ma:displayName="Is Popular" ma:internalName="IsPopular">
      <xsd:simpleType>
        <xsd:restriction base="dms:Boolean"/>
      </xsd:simpleType>
    </xsd:element>
    <xsd:element name="OeeDocNumber" ma:index="10" nillable="true" ma:displayName="Template Number" ma:internalName="OeeDocNumber">
      <xsd:simpleType>
        <xsd:restriction base="dms:Text"/>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BusinessUnitRef" ma:index="11" nillable="true" ma:displayName="Business Unit" ma:description="Business Unit" ma:list="{17e4b786-dbae-4980-874c-29e028f1b259}" ma:internalName="BusinessUnitRef" ma:readOnly="false" ma:showField="Title" ma:web="a41d08e4-c5ff-4111-b979-4211d7d25784">
      <xsd:simpleType>
        <xsd:restriction base="dms:Lookup"/>
      </xsd:simpleType>
    </xsd:element>
    <xsd:element name="DepartmentRef" ma:index="12" nillable="true" ma:displayName="Department" ma:description="Department" ma:list="{a78f3800-11a1-49ea-9022-6f3877e6b862}" ma:internalName="DepartmentRef" ma:showField="Title" ma:web="a41d08e4-c5ff-4111-b979-4211d7d25784">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IsPopular xmlns="400FA6B0-C000-40E3-89A7-1DA77C11B87E" xsi:nil="true"/>
    <DepartmentRef xmlns="http://schemas.microsoft.com/sharepoint/v3/fields" xsi:nil="true"/>
    <BusinessUnitRef xmlns="http://schemas.microsoft.com/sharepoint/v3/fields" xsi:nil="true"/>
    <OeeDocNumber xmlns="400FA6B0-C000-40E3-89A7-1DA77C11B87E" xsi:nil="true"/>
    <Comments xmlns="http://schemas.microsoft.com/sharepoint/v3">WCW 2016 Presentation </Comments>
  </documentManagement>
</p:properties>
</file>

<file path=customXml/itemProps1.xml><?xml version="1.0" encoding="utf-8"?>
<ds:datastoreItem xmlns:ds="http://schemas.openxmlformats.org/officeDocument/2006/customXml" ds:itemID="{9484D32B-6B19-465E-9EC9-B4412E438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0FA6B0-C000-40E3-89A7-1DA77C11B87E"/>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154FE76-F469-437F-B37D-F1991BBF89FF}">
  <ds:schemaRefs>
    <ds:schemaRef ds:uri="http://schemas.microsoft.com/sharepoint/v3/contenttype/forms"/>
  </ds:schemaRefs>
</ds:datastoreItem>
</file>

<file path=customXml/itemProps3.xml><?xml version="1.0" encoding="utf-8"?>
<ds:datastoreItem xmlns:ds="http://schemas.openxmlformats.org/officeDocument/2006/customXml" ds:itemID="{D2ABAE37-1971-4431-BB43-F49B2636215A}">
  <ds:schemaRefs>
    <ds:schemaRef ds:uri="http://schemas.microsoft.com/office/2006/documentManagement/types"/>
    <ds:schemaRef ds:uri="http://purl.org/dc/elements/1.1/"/>
    <ds:schemaRef ds:uri="http://www.w3.org/XML/1998/namespace"/>
    <ds:schemaRef ds:uri="http://schemas.microsoft.com/sharepoint/v3/fields"/>
    <ds:schemaRef ds:uri="http://purl.org/dc/terms/"/>
    <ds:schemaRef ds:uri="http://purl.org/dc/dcmitype/"/>
    <ds:schemaRef ds:uri="http://schemas.openxmlformats.org/package/2006/metadata/core-properties"/>
    <ds:schemaRef ds:uri="400FA6B0-C000-40E3-89A7-1DA77C11B87E"/>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2016-1185 Corporate PPT_July 27</Template>
  <TotalTime>3622</TotalTime>
  <Words>4049</Words>
  <Application>Microsoft Office PowerPoint</Application>
  <PresentationFormat>On-screen Show (4:3)</PresentationFormat>
  <Paragraphs>313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2016-1185 Corporate PPT_July 27</vt:lpstr>
      <vt:lpstr>Water Main Break Prediction Model </vt:lpstr>
      <vt:lpstr>Agenda</vt:lpstr>
      <vt:lpstr>PowerPoint Presentation</vt:lpstr>
      <vt:lpstr>Standard Replacement Limits</vt:lpstr>
      <vt:lpstr>Risk Groups</vt:lpstr>
      <vt:lpstr>Material Cohorts - metres </vt:lpstr>
      <vt:lpstr>Material Cohorts</vt:lpstr>
      <vt:lpstr>Material Cohorts</vt:lpstr>
      <vt:lpstr>Diameter Cohort</vt:lpstr>
      <vt:lpstr>Diameter Cohort</vt:lpstr>
      <vt:lpstr>Corrosion Cohort</vt:lpstr>
      <vt:lpstr>Corrosion Cohort</vt:lpstr>
      <vt:lpstr>Corrosion Cohort</vt:lpstr>
      <vt:lpstr>Material/Diameter: Length vs Breaks</vt:lpstr>
      <vt:lpstr>Final Risk Groups</vt:lpstr>
      <vt:lpstr>The Influencing Period</vt:lpstr>
      <vt:lpstr>Predicting Break Odds</vt:lpstr>
      <vt:lpstr>Expected Number of Breaks Next Year</vt:lpstr>
      <vt:lpstr>PowerPoint Presentation</vt:lpstr>
      <vt:lpstr>Can the Model Predict the Next Year? </vt:lpstr>
      <vt:lpstr>Tweaking the Model</vt:lpstr>
      <vt:lpstr>Tweaking the Model</vt:lpstr>
      <vt:lpstr>Resulting Metric: Impact</vt:lpstr>
      <vt:lpstr>Resulting Metric:  Yearly Risk</vt:lpstr>
      <vt:lpstr>Resulting Metric</vt:lpstr>
      <vt:lpstr>Risk and Recommendation At a Glance</vt:lpstr>
      <vt:lpstr>PowerPoint Presentation</vt:lpstr>
      <vt:lpstr>Why Reassess? 5 vs 7 Years Influence</vt:lpstr>
      <vt:lpstr>What Do We Use It For?</vt:lpstr>
      <vt:lpstr>Future Refinements</vt:lpstr>
      <vt:lpstr>Thank you for your time!</vt:lpstr>
    </vt:vector>
  </TitlesOfParts>
  <Company>The City of Calgary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CALGARY WATER MAIN BREAK PREDICTION MODEL</dc:title>
  <dc:creator>Joanna Line</dc:creator>
  <cp:lastModifiedBy>User</cp:lastModifiedBy>
  <cp:revision>140</cp:revision>
  <dcterms:created xsi:type="dcterms:W3CDTF">2016-08-11T17:45:16Z</dcterms:created>
  <dcterms:modified xsi:type="dcterms:W3CDTF">2016-09-22T19:14:10Z</dcterms:modified>
</cp:coreProperties>
</file>